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Lst>
  <p:notesMasterIdLst>
    <p:notesMasterId r:id="rId19"/>
  </p:notesMasterIdLst>
  <p:sldIdLst>
    <p:sldId id="16140469" r:id="rId5"/>
    <p:sldId id="16756208" r:id="rId6"/>
    <p:sldId id="16140487" r:id="rId7"/>
    <p:sldId id="16756207" r:id="rId8"/>
    <p:sldId id="16756211" r:id="rId9"/>
    <p:sldId id="16756210" r:id="rId10"/>
    <p:sldId id="16756212" r:id="rId11"/>
    <p:sldId id="16756213" r:id="rId12"/>
    <p:sldId id="16756216" r:id="rId13"/>
    <p:sldId id="16756214" r:id="rId14"/>
    <p:sldId id="2146846964" r:id="rId15"/>
    <p:sldId id="16756217" r:id="rId16"/>
    <p:sldId id="16756218" r:id="rId17"/>
    <p:sldId id="21468469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406"/>
    <a:srgbClr val="11273B"/>
    <a:srgbClr val="FAF6EF"/>
    <a:srgbClr val="CFD4D8"/>
    <a:srgbClr val="9FA8B1"/>
    <a:srgbClr val="10263B"/>
    <a:srgbClr val="334A00"/>
    <a:srgbClr val="FFFFFF"/>
    <a:srgbClr val="D1E1A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28" autoAdjust="0"/>
  </p:normalViewPr>
  <p:slideViewPr>
    <p:cSldViewPr snapToGrid="0" showGuides="1">
      <p:cViewPr varScale="1">
        <p:scale>
          <a:sx n="79" d="100"/>
          <a:sy n="79" d="100"/>
        </p:scale>
        <p:origin x="732" y="5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AB730-C678-F54E-B0F5-84D0A197249E}"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208CF-6D31-B34E-9D95-EC615C53364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3D6AB3-A9BD-4406-8F16-5EEBC97D0BA4}"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8D50D-B42C-A0C5-120C-A5974760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B216F-B673-2D87-359A-21C76DA24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7963F-C56B-A005-73B6-6539FFCC6743}"/>
              </a:ext>
            </a:extLst>
          </p:cNvPr>
          <p:cNvSpPr>
            <a:spLocks noGrp="1"/>
          </p:cNvSpPr>
          <p:nvPr>
            <p:ph type="body" idx="1"/>
          </p:nvPr>
        </p:nvSpPr>
        <p:spPr/>
        <p:txBody>
          <a:bodyPr/>
          <a:lstStyle/>
          <a:p>
            <a:r>
              <a:rPr lang="en-US" altLang="zh-CN" b="1" dirty="0"/>
              <a:t>Best Model:</a:t>
            </a:r>
            <a:r>
              <a:rPr lang="en-US" altLang="zh-CN" dirty="0"/>
              <a:t> AdaBoost demonstrates the best overall performance, particularly excelling in handling the minority class (Class 1) and achieving the highest balanced accuracy and ROC-AUC.</a:t>
            </a:r>
          </a:p>
          <a:p>
            <a:r>
              <a:rPr lang="en-US" altLang="zh-CN" b="1" dirty="0"/>
              <a:t>Other Models:</a:t>
            </a:r>
            <a:r>
              <a:rPr lang="en-US" altLang="zh-CN" dirty="0"/>
              <a:t> While Random Forest is robust in majority class recall, it lags in minority class identification. Logistic Regression provides a competitive baseline but falls behind AdaBoost in key metrics</a:t>
            </a:r>
            <a:endParaRPr lang="en-US" dirty="0"/>
          </a:p>
        </p:txBody>
      </p:sp>
      <p:sp>
        <p:nvSpPr>
          <p:cNvPr id="4" name="Slide Number Placeholder 3">
            <a:extLst>
              <a:ext uri="{FF2B5EF4-FFF2-40B4-BE49-F238E27FC236}">
                <a16:creationId xmlns:a16="http://schemas.microsoft.com/office/drawing/2014/main" id="{6113C64C-DAF9-9B12-0953-4BC1B9B1E07A}"/>
              </a:ext>
            </a:extLst>
          </p:cNvPr>
          <p:cNvSpPr>
            <a:spLocks noGrp="1"/>
          </p:cNvSpPr>
          <p:nvPr>
            <p:ph type="sldNum" sz="quarter" idx="5"/>
          </p:nvPr>
        </p:nvSpPr>
        <p:spPr/>
        <p:txBody>
          <a:bodyPr/>
          <a:lstStyle/>
          <a:p>
            <a:fld id="{683D6AB3-A9BD-4406-8F16-5EEBC97D0BA4}" type="slidenum">
              <a:rPr lang="en-GB" smtClean="0"/>
              <a:t>10</a:t>
            </a:fld>
            <a:endParaRPr lang="en-GB"/>
          </a:p>
        </p:txBody>
      </p:sp>
    </p:spTree>
    <p:extLst>
      <p:ext uri="{BB962C8B-B14F-4D97-AF65-F5344CB8AC3E}">
        <p14:creationId xmlns:p14="http://schemas.microsoft.com/office/powerpoint/2010/main" val="248143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C210-F7D9-D290-2D8E-F9E566B52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0EDFF-03F3-BB24-6597-73ED55534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39047-EE4B-6865-9F5A-574B37A95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8185E0-1BB4-FA33-7B73-631C134253E1}"/>
              </a:ext>
            </a:extLst>
          </p:cNvPr>
          <p:cNvSpPr>
            <a:spLocks noGrp="1"/>
          </p:cNvSpPr>
          <p:nvPr>
            <p:ph type="sldNum" sz="quarter" idx="5"/>
          </p:nvPr>
        </p:nvSpPr>
        <p:spPr/>
        <p:txBody>
          <a:bodyPr/>
          <a:lstStyle/>
          <a:p>
            <a:fld id="{683D6AB3-A9BD-4406-8F16-5EEBC97D0BA4}" type="slidenum">
              <a:rPr lang="en-GB" smtClean="0"/>
              <a:t>11</a:t>
            </a:fld>
            <a:endParaRPr lang="en-GB"/>
          </a:p>
        </p:txBody>
      </p:sp>
    </p:spTree>
    <p:extLst>
      <p:ext uri="{BB962C8B-B14F-4D97-AF65-F5344CB8AC3E}">
        <p14:creationId xmlns:p14="http://schemas.microsoft.com/office/powerpoint/2010/main" val="2719999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B5603-7C62-9D03-39C4-6245454A7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830B9-B6E5-2F2B-5332-10D1AC868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32080-10DE-1F28-E0D4-ED0A8F251E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7B2DEB-23FD-969A-F274-7D0B8C9A82F9}"/>
              </a:ext>
            </a:extLst>
          </p:cNvPr>
          <p:cNvSpPr>
            <a:spLocks noGrp="1"/>
          </p:cNvSpPr>
          <p:nvPr>
            <p:ph type="sldNum" sz="quarter" idx="5"/>
          </p:nvPr>
        </p:nvSpPr>
        <p:spPr/>
        <p:txBody>
          <a:bodyPr/>
          <a:lstStyle/>
          <a:p>
            <a:fld id="{683D6AB3-A9BD-4406-8F16-5EEBC97D0BA4}" type="slidenum">
              <a:rPr lang="en-GB" smtClean="0"/>
              <a:t>12</a:t>
            </a:fld>
            <a:endParaRPr lang="en-GB"/>
          </a:p>
        </p:txBody>
      </p:sp>
    </p:spTree>
    <p:extLst>
      <p:ext uri="{BB962C8B-B14F-4D97-AF65-F5344CB8AC3E}">
        <p14:creationId xmlns:p14="http://schemas.microsoft.com/office/powerpoint/2010/main" val="278192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60E4-B259-FCCC-FD88-01815FDC7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ADE29-46D4-B720-746C-92C47A13F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056DE-027E-179C-FFD9-80D80A527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EE7AB-4939-EFB1-0173-C30B8F4354F4}"/>
              </a:ext>
            </a:extLst>
          </p:cNvPr>
          <p:cNvSpPr>
            <a:spLocks noGrp="1"/>
          </p:cNvSpPr>
          <p:nvPr>
            <p:ph type="sldNum" sz="quarter" idx="5"/>
          </p:nvPr>
        </p:nvSpPr>
        <p:spPr/>
        <p:txBody>
          <a:bodyPr/>
          <a:lstStyle/>
          <a:p>
            <a:fld id="{683D6AB3-A9BD-4406-8F16-5EEBC97D0BA4}" type="slidenum">
              <a:rPr lang="en-GB" smtClean="0"/>
              <a:t>13</a:t>
            </a:fld>
            <a:endParaRPr lang="en-GB"/>
          </a:p>
        </p:txBody>
      </p:sp>
    </p:spTree>
    <p:extLst>
      <p:ext uri="{BB962C8B-B14F-4D97-AF65-F5344CB8AC3E}">
        <p14:creationId xmlns:p14="http://schemas.microsoft.com/office/powerpoint/2010/main" val="407817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endParaRPr lang="en-GB" dirty="0"/>
          </a:p>
        </p:txBody>
      </p:sp>
      <p:sp>
        <p:nvSpPr>
          <p:cNvPr id="4" name="Slide Number Placeholder 3"/>
          <p:cNvSpPr>
            <a:spLocks noGrp="1"/>
          </p:cNvSpPr>
          <p:nvPr>
            <p:ph type="sldNum" sz="quarter" idx="5"/>
          </p:nvPr>
        </p:nvSpPr>
        <p:spPr/>
        <p:txBody>
          <a:bodyPr/>
          <a:lstStyle/>
          <a:p>
            <a:fld id="{683D6AB3-A9BD-4406-8F16-5EEBC97D0BA4}" type="slidenum">
              <a:rPr lang="en-GB" smtClean="0"/>
              <a:t>14</a:t>
            </a:fld>
            <a:endParaRPr lang="en-GB"/>
          </a:p>
        </p:txBody>
      </p:sp>
    </p:spTree>
    <p:extLst>
      <p:ext uri="{BB962C8B-B14F-4D97-AF65-F5344CB8AC3E}">
        <p14:creationId xmlns:p14="http://schemas.microsoft.com/office/powerpoint/2010/main" val="187476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7289B-F959-0505-7F23-42058E897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E6095-F534-06D8-0F21-3984EF6B4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FE7DC-A00A-1D02-BD30-7ECA9C3DE7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B76233-D18D-2DE7-57BA-87A97A587A26}"/>
              </a:ext>
            </a:extLst>
          </p:cNvPr>
          <p:cNvSpPr>
            <a:spLocks noGrp="1"/>
          </p:cNvSpPr>
          <p:nvPr>
            <p:ph type="sldNum" sz="quarter" idx="5"/>
          </p:nvPr>
        </p:nvSpPr>
        <p:spPr/>
        <p:txBody>
          <a:bodyPr/>
          <a:lstStyle/>
          <a:p>
            <a:fld id="{683D6AB3-A9BD-4406-8F16-5EEBC97D0BA4}" type="slidenum">
              <a:rPr lang="en-GB" smtClean="0"/>
              <a:t>2</a:t>
            </a:fld>
            <a:endParaRPr lang="en-GB"/>
          </a:p>
        </p:txBody>
      </p:sp>
    </p:spTree>
    <p:extLst>
      <p:ext uri="{BB962C8B-B14F-4D97-AF65-F5344CB8AC3E}">
        <p14:creationId xmlns:p14="http://schemas.microsoft.com/office/powerpoint/2010/main" val="399367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Breast cancer is the most common cancer among UK women. Chemotherapy, while effective in some cases, is toxic and not universally successful. Achieving pathological complete response (PCR) at surgery improves outcomes and prolongs relapse-free survival (RFS), but only 25% of patients reach this goal. Predictive models using pre-treatment data could optimize patient stratification and improve treatment success rates</a:t>
            </a:r>
            <a:endParaRPr lang="en-US" dirty="0"/>
          </a:p>
        </p:txBody>
      </p:sp>
      <p:sp>
        <p:nvSpPr>
          <p:cNvPr id="4" name="Slide Number Placeholder 3"/>
          <p:cNvSpPr>
            <a:spLocks noGrp="1"/>
          </p:cNvSpPr>
          <p:nvPr>
            <p:ph type="sldNum" sz="quarter" idx="5"/>
          </p:nvPr>
        </p:nvSpPr>
        <p:spPr/>
        <p:txBody>
          <a:bodyPr/>
          <a:lstStyle/>
          <a:p>
            <a:fld id="{683D6AB3-A9BD-4406-8F16-5EEBC97D0BA4}" type="slidenum">
              <a:rPr lang="en-GB" smtClean="0"/>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E60D-D5E2-92A4-2405-BB55D39A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BB44D-3416-E622-950D-A33A5C8CA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D741-55F0-DF5D-6420-0B93ED3D5744}"/>
              </a:ext>
            </a:extLst>
          </p:cNvPr>
          <p:cNvSpPr>
            <a:spLocks noGrp="1"/>
          </p:cNvSpPr>
          <p:nvPr>
            <p:ph type="body" idx="1"/>
          </p:nvPr>
        </p:nvSpPr>
        <p:spPr/>
        <p:txBody>
          <a:bodyPr/>
          <a:lstStyle/>
          <a:p>
            <a:r>
              <a:rPr lang="en-US" altLang="zh-CN" dirty="0"/>
              <a:t>Machine learning (ML) techniques, particularly Support Vector Machines (SVMs) and Artificial Neural Networks (ANNs), are highly effective for breast cancer prediction. SVMs excel in sensitivity and specificity, while ANNs demonstrate superior performance on complex datasets. Hybrid models, such as ensembles combining SVM and Decision Trees, enhance diagnostic accuracy and adaptability.</a:t>
            </a:r>
          </a:p>
          <a:p>
            <a:r>
              <a:rPr lang="en-US" altLang="zh-CN" dirty="0"/>
              <a:t>However, there are still many challenges to overcome, especially in data processing. Breast cancer datasets often have inconsistencies, missing values, and redundancy, necessitating robust preprocessing and feature selection. These steps are critical for improving model efficiency and prediction reliability. Future research can focus on integrating multi-modal data and addressing data heterogeneity to improve scalability and applicability in diverse healthcare settings.</a:t>
            </a:r>
          </a:p>
          <a:p>
            <a:endParaRPr lang="en-US" dirty="0"/>
          </a:p>
        </p:txBody>
      </p:sp>
      <p:sp>
        <p:nvSpPr>
          <p:cNvPr id="4" name="Slide Number Placeholder 3">
            <a:extLst>
              <a:ext uri="{FF2B5EF4-FFF2-40B4-BE49-F238E27FC236}">
                <a16:creationId xmlns:a16="http://schemas.microsoft.com/office/drawing/2014/main" id="{447C0318-8074-BE6F-E9D2-14173B3F483F}"/>
              </a:ext>
            </a:extLst>
          </p:cNvPr>
          <p:cNvSpPr>
            <a:spLocks noGrp="1"/>
          </p:cNvSpPr>
          <p:nvPr>
            <p:ph type="sldNum" sz="quarter" idx="5"/>
          </p:nvPr>
        </p:nvSpPr>
        <p:spPr/>
        <p:txBody>
          <a:bodyPr/>
          <a:lstStyle/>
          <a:p>
            <a:fld id="{683D6AB3-A9BD-4406-8F16-5EEBC97D0BA4}" type="slidenum">
              <a:rPr lang="en-GB" smtClean="0"/>
              <a:t>4</a:t>
            </a:fld>
            <a:endParaRPr lang="en-GB"/>
          </a:p>
        </p:txBody>
      </p:sp>
    </p:spTree>
    <p:extLst>
      <p:ext uri="{BB962C8B-B14F-4D97-AF65-F5344CB8AC3E}">
        <p14:creationId xmlns:p14="http://schemas.microsoft.com/office/powerpoint/2010/main" val="292920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8E0C-0AF6-B783-D41C-F4CB9F7FB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A375C-185C-AB72-280D-6E72DFBC4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E3D83-5E0C-D1B1-3B60-C8CDE736D0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03B73E-DDC3-8BDC-F6B4-79C3B7A6F6ED}"/>
              </a:ext>
            </a:extLst>
          </p:cNvPr>
          <p:cNvSpPr>
            <a:spLocks noGrp="1"/>
          </p:cNvSpPr>
          <p:nvPr>
            <p:ph type="sldNum" sz="quarter" idx="5"/>
          </p:nvPr>
        </p:nvSpPr>
        <p:spPr/>
        <p:txBody>
          <a:bodyPr/>
          <a:lstStyle/>
          <a:p>
            <a:fld id="{683D6AB3-A9BD-4406-8F16-5EEBC97D0BA4}" type="slidenum">
              <a:rPr lang="en-GB" smtClean="0"/>
              <a:t>5</a:t>
            </a:fld>
            <a:endParaRPr lang="en-GB"/>
          </a:p>
        </p:txBody>
      </p:sp>
    </p:spTree>
    <p:extLst>
      <p:ext uri="{BB962C8B-B14F-4D97-AF65-F5344CB8AC3E}">
        <p14:creationId xmlns:p14="http://schemas.microsoft.com/office/powerpoint/2010/main" val="272078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4FA3-EB39-E20A-1643-B9B8909E4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02EC3-6EB7-8B3F-60A8-7BFF3AE39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F3D6E-3E6A-3F02-9231-577101A8C6B6}"/>
              </a:ext>
            </a:extLst>
          </p:cNvPr>
          <p:cNvSpPr>
            <a:spLocks noGrp="1"/>
          </p:cNvSpPr>
          <p:nvPr>
            <p:ph type="body" idx="1"/>
          </p:nvPr>
        </p:nvSpPr>
        <p:spPr/>
        <p:txBody>
          <a:bodyPr/>
          <a:lstStyle/>
          <a:p>
            <a:r>
              <a:rPr lang="en-US" altLang="zh-CN" b="1" dirty="0"/>
              <a:t>Data Preprocessing</a:t>
            </a:r>
          </a:p>
          <a:p>
            <a:r>
              <a:rPr lang="en-US" altLang="zh-CN" dirty="0"/>
              <a:t>To tackle missing values, inconsistent feature dimensions, and skewed distributions, the preprocessing stage employs median imputation to fill missing data and normalization to standardize feature scales. Additionally, Principal Component Analysis (PCA) is utilized to reduce dimensionality, preserving critical variance while minimizing data complexity.</a:t>
            </a:r>
          </a:p>
          <a:p>
            <a:r>
              <a:rPr lang="en-US" altLang="zh-CN" b="1" dirty="0"/>
              <a:t>Class Imbalance Handling</a:t>
            </a:r>
          </a:p>
          <a:p>
            <a:r>
              <a:rPr lang="en-US" altLang="zh-CN" dirty="0"/>
              <a:t>Given the imbalance in breast cancer datasets, particularly in minority classes, the method uses SMOTENC to generate synthetic samples for underrepresented categories. This balances the dataset distribution, improving the model’s ability to detect minority classes without overfitting.</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also </a:t>
            </a:r>
            <a:r>
              <a:rPr lang="en-US" altLang="zh-CN" sz="1200" dirty="0" err="1">
                <a:effectLst/>
                <a:latin typeface="Times New Roman" panose="02020603050405020304" pitchFamily="18" charset="0"/>
                <a:ea typeface="等线" panose="02010600030101010101" pitchFamily="2" charset="-122"/>
              </a:rPr>
              <a:t>sse</a:t>
            </a:r>
            <a:r>
              <a:rPr lang="en-US" altLang="zh-CN" sz="1200" dirty="0">
                <a:effectLst/>
                <a:latin typeface="Times New Roman" panose="02020603050405020304" pitchFamily="18" charset="0"/>
                <a:ea typeface="等线" panose="02010600030101010101" pitchFamily="2" charset="-122"/>
              </a:rPr>
              <a:t> Seaborn to map the thermal mapping of the data to see the correlations between individual data features and select efficient strategies to process your data.</a:t>
            </a:r>
            <a:endParaRPr lang="zh-CN" altLang="zh-CN" sz="1200" dirty="0">
              <a:effectLst/>
              <a:latin typeface="Times New Roman" panose="02020603050405020304" pitchFamily="18" charset="0"/>
              <a:ea typeface="等线" panose="02010600030101010101" pitchFamily="2" charset="-122"/>
            </a:endParaRPr>
          </a:p>
          <a:p>
            <a:endParaRPr lang="en-US" altLang="zh-CN" dirty="0"/>
          </a:p>
          <a:p>
            <a:endParaRPr lang="en-US" dirty="0"/>
          </a:p>
        </p:txBody>
      </p:sp>
      <p:sp>
        <p:nvSpPr>
          <p:cNvPr id="4" name="Slide Number Placeholder 3">
            <a:extLst>
              <a:ext uri="{FF2B5EF4-FFF2-40B4-BE49-F238E27FC236}">
                <a16:creationId xmlns:a16="http://schemas.microsoft.com/office/drawing/2014/main" id="{0E66B14D-7E04-128C-6013-27C465317007}"/>
              </a:ext>
            </a:extLst>
          </p:cNvPr>
          <p:cNvSpPr>
            <a:spLocks noGrp="1"/>
          </p:cNvSpPr>
          <p:nvPr>
            <p:ph type="sldNum" sz="quarter" idx="5"/>
          </p:nvPr>
        </p:nvSpPr>
        <p:spPr/>
        <p:txBody>
          <a:bodyPr/>
          <a:lstStyle/>
          <a:p>
            <a:fld id="{683D6AB3-A9BD-4406-8F16-5EEBC97D0BA4}" type="slidenum">
              <a:rPr lang="en-GB" smtClean="0"/>
              <a:t>6</a:t>
            </a:fld>
            <a:endParaRPr lang="en-GB"/>
          </a:p>
        </p:txBody>
      </p:sp>
    </p:spTree>
    <p:extLst>
      <p:ext uri="{BB962C8B-B14F-4D97-AF65-F5344CB8AC3E}">
        <p14:creationId xmlns:p14="http://schemas.microsoft.com/office/powerpoint/2010/main" val="345618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2BAB-047C-5A77-4C80-D0338B39A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78D1D-B6A0-1182-8F5D-7092F9FCD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C5732-658B-A541-5266-89948D5BD26E}"/>
              </a:ext>
            </a:extLst>
          </p:cNvPr>
          <p:cNvSpPr>
            <a:spLocks noGrp="1"/>
          </p:cNvSpPr>
          <p:nvPr>
            <p:ph type="body" idx="1"/>
          </p:nvPr>
        </p:nvSpPr>
        <p:spPr/>
        <p:txBody>
          <a:bodyPr/>
          <a:lstStyle/>
          <a:p>
            <a:r>
              <a:rPr lang="en-US" altLang="zh-CN" b="1" dirty="0"/>
              <a:t>Model Selection</a:t>
            </a:r>
          </a:p>
          <a:p>
            <a:r>
              <a:rPr lang="en-US" altLang="zh-CN" dirty="0"/>
              <a:t>Three models are selected for evaluation: Random Forest (RF), AdaBoost Classifier, and Logistic Regression. Random Forest is chosen for its ability to handle high-dimensional data and provide feature importance insights. AdaBoost is included due to its adaptive enhancement mechanism, which effectively addresses imbalanced data. Logistic Regression serves as a baseline model for comparative analysis.</a:t>
            </a:r>
          </a:p>
          <a:p>
            <a:endParaRPr lang="en-US" dirty="0"/>
          </a:p>
        </p:txBody>
      </p:sp>
      <p:sp>
        <p:nvSpPr>
          <p:cNvPr id="4" name="Slide Number Placeholder 3">
            <a:extLst>
              <a:ext uri="{FF2B5EF4-FFF2-40B4-BE49-F238E27FC236}">
                <a16:creationId xmlns:a16="http://schemas.microsoft.com/office/drawing/2014/main" id="{E63D4D01-6004-0335-54E8-76DEFA0CA647}"/>
              </a:ext>
            </a:extLst>
          </p:cNvPr>
          <p:cNvSpPr>
            <a:spLocks noGrp="1"/>
          </p:cNvSpPr>
          <p:nvPr>
            <p:ph type="sldNum" sz="quarter" idx="5"/>
          </p:nvPr>
        </p:nvSpPr>
        <p:spPr/>
        <p:txBody>
          <a:bodyPr/>
          <a:lstStyle/>
          <a:p>
            <a:fld id="{683D6AB3-A9BD-4406-8F16-5EEBC97D0BA4}" type="slidenum">
              <a:rPr lang="en-GB" smtClean="0"/>
              <a:t>7</a:t>
            </a:fld>
            <a:endParaRPr lang="en-GB"/>
          </a:p>
        </p:txBody>
      </p:sp>
    </p:spTree>
    <p:extLst>
      <p:ext uri="{BB962C8B-B14F-4D97-AF65-F5344CB8AC3E}">
        <p14:creationId xmlns:p14="http://schemas.microsoft.com/office/powerpoint/2010/main" val="34356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747A-BCC6-8F2F-C2CB-2825536EA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9B59E-E304-9134-34CD-2C4CC6C0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5509A-C477-44C5-FC85-363DAFF35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A310B-C6B5-7A98-F140-09293BFB3521}"/>
              </a:ext>
            </a:extLst>
          </p:cNvPr>
          <p:cNvSpPr>
            <a:spLocks noGrp="1"/>
          </p:cNvSpPr>
          <p:nvPr>
            <p:ph type="sldNum" sz="quarter" idx="5"/>
          </p:nvPr>
        </p:nvSpPr>
        <p:spPr/>
        <p:txBody>
          <a:bodyPr/>
          <a:lstStyle/>
          <a:p>
            <a:fld id="{683D6AB3-A9BD-4406-8F16-5EEBC97D0BA4}" type="slidenum">
              <a:rPr lang="en-GB" smtClean="0"/>
              <a:t>8</a:t>
            </a:fld>
            <a:endParaRPr lang="en-GB"/>
          </a:p>
        </p:txBody>
      </p:sp>
    </p:spTree>
    <p:extLst>
      <p:ext uri="{BB962C8B-B14F-4D97-AF65-F5344CB8AC3E}">
        <p14:creationId xmlns:p14="http://schemas.microsoft.com/office/powerpoint/2010/main" val="94907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0B17-4CF0-5751-336C-85BD789A3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BDBE7-B012-A1D6-C870-D53ABD87B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AF080-42F9-80FD-B8AA-E27D0E6B6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6B92A0-09DB-D7AD-66E7-DA2E6EA06DAA}"/>
              </a:ext>
            </a:extLst>
          </p:cNvPr>
          <p:cNvSpPr>
            <a:spLocks noGrp="1"/>
          </p:cNvSpPr>
          <p:nvPr>
            <p:ph type="sldNum" sz="quarter" idx="5"/>
          </p:nvPr>
        </p:nvSpPr>
        <p:spPr/>
        <p:txBody>
          <a:bodyPr/>
          <a:lstStyle/>
          <a:p>
            <a:fld id="{683D6AB3-A9BD-4406-8F16-5EEBC97D0BA4}" type="slidenum">
              <a:rPr lang="en-GB" smtClean="0"/>
              <a:t>9</a:t>
            </a:fld>
            <a:endParaRPr lang="en-GB"/>
          </a:p>
        </p:txBody>
      </p:sp>
    </p:spTree>
    <p:extLst>
      <p:ext uri="{BB962C8B-B14F-4D97-AF65-F5344CB8AC3E}">
        <p14:creationId xmlns:p14="http://schemas.microsoft.com/office/powerpoint/2010/main" val="4080427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white">
    <p:bg>
      <p:bgPr>
        <a:solidFill>
          <a:schemeClr val="bg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14586" cy="900112"/>
          </a:xfrm>
          <a:prstGeom prst="rect">
            <a:avLst/>
          </a:prstGeom>
        </p:spPr>
      </p:pic>
      <p:sp>
        <p:nvSpPr>
          <p:cNvPr id="2" name="Title 1"/>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lvl1pPr>
          </a:lstStyle>
          <a:p>
            <a:r>
              <a:rPr lang="en-GB"/>
              <a:t>The title of your presentation goes here</a:t>
            </a:r>
            <a:endParaRPr lang="en-US"/>
          </a:p>
        </p:txBody>
      </p:sp>
      <p:sp>
        <p:nvSpPr>
          <p:cNvPr id="3" name="Subtitle 2"/>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Sutton_Bonington">
    <p:spTree>
      <p:nvGrpSpPr>
        <p:cNvPr id="1" name=""/>
        <p:cNvGrpSpPr/>
        <p:nvPr/>
      </p:nvGrpSpPr>
      <p:grpSpPr>
        <a:xfrm>
          <a:off x="0" y="0"/>
          <a:ext cx="0" cy="0"/>
          <a:chOff x="0" y="0"/>
          <a:chExt cx="0" cy="0"/>
        </a:xfrm>
      </p:grpSpPr>
      <p:pic>
        <p:nvPicPr>
          <p:cNvPr id="10" name="Picture 9" descr="A view of the Sutton Bonington campus on a bright day"/>
          <p:cNvPicPr>
            <a:picLocks noChangeAspect="1"/>
          </p:cNvPicPr>
          <p:nvPr userDrawn="1"/>
        </p:nvPicPr>
        <p:blipFill rotWithShape="1">
          <a:blip r:embed="rId2" cstate="screen"/>
          <a:srcRect/>
          <a:stretch>
            <a:fillRect/>
          </a:stretch>
        </p:blipFill>
        <p:spPr>
          <a:xfrm>
            <a:off x="0" y="-6789"/>
            <a:ext cx="12192000" cy="6864789"/>
          </a:xfrm>
          <a:prstGeom prst="rect">
            <a:avLst/>
          </a:prstGeom>
        </p:spPr>
      </p:pic>
      <p:sp>
        <p:nvSpPr>
          <p:cNvPr id="2" name="Rectangle 1"/>
          <p:cNvSpPr/>
          <p:nvPr userDrawn="1"/>
        </p:nvSpPr>
        <p:spPr>
          <a:xfrm>
            <a:off x="0" y="-6789"/>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5"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Jubilee">
    <p:spTree>
      <p:nvGrpSpPr>
        <p:cNvPr id="1" name=""/>
        <p:cNvGrpSpPr/>
        <p:nvPr/>
      </p:nvGrpSpPr>
      <p:grpSpPr>
        <a:xfrm>
          <a:off x="0" y="0"/>
          <a:ext cx="0" cy="0"/>
          <a:chOff x="0" y="0"/>
          <a:chExt cx="0" cy="0"/>
        </a:xfrm>
      </p:grpSpPr>
      <p:pic>
        <p:nvPicPr>
          <p:cNvPr id="6" name="Picture 5" descr="A view of the Jubilee campus with the buildings reflecting in the water."/>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5"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stainability">
    <p:spTree>
      <p:nvGrpSpPr>
        <p:cNvPr id="1" name=""/>
        <p:cNvGrpSpPr/>
        <p:nvPr/>
      </p:nvGrpSpPr>
      <p:grpSpPr>
        <a:xfrm>
          <a:off x="0" y="0"/>
          <a:ext cx="0" cy="0"/>
          <a:chOff x="0" y="0"/>
          <a:chExt cx="0" cy="0"/>
        </a:xfrm>
      </p:grpSpPr>
      <p:pic>
        <p:nvPicPr>
          <p:cNvPr id="3" name="Picture 2" descr="A blue sky with the GSK Building, Jubilee Campus. This represents sustainability."/>
          <p:cNvPicPr>
            <a:picLocks noChangeAspect="1"/>
          </p:cNvPicPr>
          <p:nvPr userDrawn="1"/>
        </p:nvPicPr>
        <p:blipFill rotWithShape="1">
          <a:blip r:embed="rId2" cstate="screen"/>
          <a:srcRect/>
          <a:stretch>
            <a:fillRect/>
          </a:stretch>
        </p:blipFill>
        <p:spPr>
          <a:xfrm>
            <a:off x="0" y="-1"/>
            <a:ext cx="12192000" cy="6858001"/>
          </a:xfrm>
          <a:prstGeom prst="rect">
            <a:avLst/>
          </a:prstGeom>
        </p:spPr>
      </p:pic>
      <p:grpSp>
        <p:nvGrpSpPr>
          <p:cNvPr id="4" name="Group 3"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5" name="Title 1"/>
          <p:cNvSpPr>
            <a:spLocks noGrp="1"/>
          </p:cNvSpPr>
          <p:nvPr>
            <p:ph type="ctrTitle" hasCustomPrompt="1"/>
          </p:nvPr>
        </p:nvSpPr>
        <p:spPr>
          <a:xfrm>
            <a:off x="425450" y="1526601"/>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450" y="3474734"/>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372" y="4594902"/>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research_2">
    <p:spTree>
      <p:nvGrpSpPr>
        <p:cNvPr id="1" name=""/>
        <p:cNvGrpSpPr/>
        <p:nvPr/>
      </p:nvGrpSpPr>
      <p:grpSpPr>
        <a:xfrm>
          <a:off x="0" y="0"/>
          <a:ext cx="0" cy="0"/>
          <a:chOff x="0" y="0"/>
          <a:chExt cx="0" cy="0"/>
        </a:xfrm>
      </p:grpSpPr>
      <p:pic>
        <p:nvPicPr>
          <p:cNvPr id="11" name="Picture 10" descr="Close up image of a solder iron and circuit board representing research and the university"/>
          <p:cNvPicPr>
            <a:picLocks noChangeAspect="1"/>
          </p:cNvPicPr>
          <p:nvPr userDrawn="1"/>
        </p:nvPicPr>
        <p:blipFill rotWithShape="1">
          <a:blip r:embed="rId2" cstate="screen"/>
          <a:srcRect/>
          <a:stretch>
            <a:fillRect/>
          </a:stretch>
        </p:blipFill>
        <p:spPr>
          <a:xfrm>
            <a:off x="0" y="1"/>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9"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research_3">
    <p:spTree>
      <p:nvGrpSpPr>
        <p:cNvPr id="1" name=""/>
        <p:cNvGrpSpPr/>
        <p:nvPr/>
      </p:nvGrpSpPr>
      <p:grpSpPr>
        <a:xfrm>
          <a:off x="0" y="0"/>
          <a:ext cx="0" cy="0"/>
          <a:chOff x="0" y="0"/>
          <a:chExt cx="0" cy="0"/>
        </a:xfrm>
      </p:grpSpPr>
      <p:pic>
        <p:nvPicPr>
          <p:cNvPr id="3" name="Picture 2" descr="A close up image of a Petri dish representing research at the university."/>
          <p:cNvPicPr>
            <a:picLocks noChangeAspect="1"/>
          </p:cNvPicPr>
          <p:nvPr userDrawn="1"/>
        </p:nvPicPr>
        <p:blipFill rotWithShape="1">
          <a:blip r:embed="rId2" cstate="screen"/>
          <a:srcRect/>
          <a:stretch>
            <a:fillRect/>
          </a:stretch>
        </p:blipFill>
        <p:spPr>
          <a:xfrm>
            <a:off x="-1" y="0"/>
            <a:ext cx="12192001" cy="6858000"/>
          </a:xfrm>
          <a:prstGeom prst="rect">
            <a:avLst/>
          </a:prstGeom>
        </p:spPr>
      </p:pic>
      <p:sp>
        <p:nvSpPr>
          <p:cNvPr id="5" name="Rectangle 4"/>
          <p:cNvSpPr/>
          <p:nvPr userDrawn="1"/>
        </p:nvSpPr>
        <p:spPr>
          <a:xfrm>
            <a:off x="0" y="0"/>
            <a:ext cx="6096000" cy="6858000"/>
          </a:xfrm>
          <a:prstGeom prst="rect">
            <a:avLst/>
          </a:prstGeom>
          <a:gradFill>
            <a:gsLst>
              <a:gs pos="68000">
                <a:schemeClr val="bg1">
                  <a:alpha val="77000"/>
                </a:schemeClr>
              </a:gs>
              <a:gs pos="0">
                <a:schemeClr val="bg1">
                  <a:alpha val="90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7"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2"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knowledge_exchange">
    <p:spTree>
      <p:nvGrpSpPr>
        <p:cNvPr id="1" name=""/>
        <p:cNvGrpSpPr/>
        <p:nvPr/>
      </p:nvGrpSpPr>
      <p:grpSpPr>
        <a:xfrm>
          <a:off x="0" y="0"/>
          <a:ext cx="0" cy="0"/>
          <a:chOff x="0" y="0"/>
          <a:chExt cx="0" cy="0"/>
        </a:xfrm>
      </p:grpSpPr>
      <p:pic>
        <p:nvPicPr>
          <p:cNvPr id="19" name="Picture 18" descr="A group of students with a lecturer in a classroom"/>
          <p:cNvPicPr>
            <a:picLocks noChangeAspect="1"/>
          </p:cNvPicPr>
          <p:nvPr userDrawn="1"/>
        </p:nvPicPr>
        <p:blipFill rotWithShape="1">
          <a:blip r:embed="rId2" cstate="screen"/>
          <a:srcRect/>
          <a:stretch>
            <a:fillRect/>
          </a:stretch>
        </p:blipFill>
        <p:spPr>
          <a:xfrm>
            <a:off x="-1" y="0"/>
            <a:ext cx="12192001" cy="6858000"/>
          </a:xfrm>
          <a:prstGeom prst="rect">
            <a:avLst/>
          </a:prstGeom>
        </p:spPr>
      </p:pic>
      <p:sp>
        <p:nvSpPr>
          <p:cNvPr id="11" name="Rectangle 10"/>
          <p:cNvSpPr/>
          <p:nvPr userDrawn="1"/>
        </p:nvSpPr>
        <p:spPr>
          <a:xfrm>
            <a:off x="0" y="0"/>
            <a:ext cx="7986252" cy="6858000"/>
          </a:xfrm>
          <a:prstGeom prst="rect">
            <a:avLst/>
          </a:prstGeom>
          <a:gradFill>
            <a:gsLst>
              <a:gs pos="62000">
                <a:schemeClr val="bg1">
                  <a:alpha val="60000"/>
                </a:schemeClr>
              </a:gs>
              <a:gs pos="0">
                <a:schemeClr val="bg1">
                  <a:alpha val="7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faculty_arts">
    <p:spTree>
      <p:nvGrpSpPr>
        <p:cNvPr id="1" name=""/>
        <p:cNvGrpSpPr/>
        <p:nvPr/>
      </p:nvGrpSpPr>
      <p:grpSpPr>
        <a:xfrm>
          <a:off x="0" y="0"/>
          <a:ext cx="0" cy="0"/>
          <a:chOff x="0" y="0"/>
          <a:chExt cx="0" cy="0"/>
        </a:xfrm>
      </p:grpSpPr>
      <p:pic>
        <p:nvPicPr>
          <p:cNvPr id="5" name="Picture 4" descr="Student indoor looking at printed posters to represent the arts faculty at the university"/>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faculty_social_sciences">
    <p:spTree>
      <p:nvGrpSpPr>
        <p:cNvPr id="1" name=""/>
        <p:cNvGrpSpPr/>
        <p:nvPr/>
      </p:nvGrpSpPr>
      <p:grpSpPr>
        <a:xfrm>
          <a:off x="0" y="0"/>
          <a:ext cx="0" cy="0"/>
          <a:chOff x="0" y="0"/>
          <a:chExt cx="0" cy="0"/>
        </a:xfrm>
      </p:grpSpPr>
      <p:pic>
        <p:nvPicPr>
          <p:cNvPr id="5" name="Picture 4" descr="A student sitting in a library reading a book to represent social sciences faculty"/>
          <p:cNvPicPr>
            <a:picLocks noChangeAspect="1"/>
          </p:cNvPicPr>
          <p:nvPr userDrawn="1"/>
        </p:nvPicPr>
        <p:blipFill rotWithShape="1">
          <a:blip r:embed="rId2" cstate="print"/>
          <a:srcRect/>
          <a:stretch>
            <a:fillRect/>
          </a:stretch>
        </p:blipFill>
        <p:spPr>
          <a:xfrm>
            <a:off x="-5032" y="0"/>
            <a:ext cx="12197032" cy="6858000"/>
          </a:xfrm>
          <a:prstGeom prst="rect">
            <a:avLst/>
          </a:prstGeom>
        </p:spPr>
      </p:pic>
      <p:sp>
        <p:nvSpPr>
          <p:cNvPr id="3" name="Rectangle 2"/>
          <p:cNvSpPr/>
          <p:nvPr userDrawn="1"/>
        </p:nvSpPr>
        <p:spPr>
          <a:xfrm>
            <a:off x="0" y="0"/>
            <a:ext cx="7986252" cy="6858000"/>
          </a:xfrm>
          <a:prstGeom prst="rect">
            <a:avLst/>
          </a:prstGeom>
          <a:gradFill>
            <a:gsLst>
              <a:gs pos="62000">
                <a:schemeClr val="bg1">
                  <a:alpha val="60000"/>
                </a:schemeClr>
              </a:gs>
              <a:gs pos="0">
                <a:schemeClr val="bg1"/>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descr="The 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faculty_engineering">
    <p:spTree>
      <p:nvGrpSpPr>
        <p:cNvPr id="1" name=""/>
        <p:cNvGrpSpPr/>
        <p:nvPr/>
      </p:nvGrpSpPr>
      <p:grpSpPr>
        <a:xfrm>
          <a:off x="0" y="0"/>
          <a:ext cx="0" cy="0"/>
          <a:chOff x="0" y="0"/>
          <a:chExt cx="0" cy="0"/>
        </a:xfrm>
      </p:grpSpPr>
      <p:pic>
        <p:nvPicPr>
          <p:cNvPr id="11" name="Picture 10" descr="A picture containing person wearing goggles while operating machinery to represent the engineering faculty"/>
          <p:cNvPicPr>
            <a:picLocks noChangeAspect="1"/>
          </p:cNvPicPr>
          <p:nvPr userDrawn="1"/>
        </p:nvPicPr>
        <p:blipFill rotWithShape="1">
          <a:blip r:embed="rId2" cstate="screen"/>
          <a:srcRect/>
          <a:stretch>
            <a:fillRect/>
          </a:stretch>
        </p:blipFill>
        <p:spPr>
          <a:xfrm>
            <a:off x="0" y="1"/>
            <a:ext cx="12192000" cy="6858000"/>
          </a:xfrm>
          <a:prstGeom prst="rect">
            <a:avLst/>
          </a:prstGeom>
        </p:spPr>
      </p:pic>
      <p:sp>
        <p:nvSpPr>
          <p:cNvPr id="3" name="Rectangle 2"/>
          <p:cNvSpPr/>
          <p:nvPr userDrawn="1"/>
        </p:nvSpPr>
        <p:spPr>
          <a:xfrm>
            <a:off x="0" y="0"/>
            <a:ext cx="7986252" cy="6858000"/>
          </a:xfrm>
          <a:prstGeom prst="rect">
            <a:avLst/>
          </a:prstGeom>
          <a:gradFill>
            <a:gsLst>
              <a:gs pos="52000">
                <a:schemeClr val="bg1">
                  <a:alpha val="60000"/>
                </a:schemeClr>
              </a:gs>
              <a:gs pos="0">
                <a:schemeClr val="bg1"/>
              </a:gs>
              <a:gs pos="7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10;"/>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blue_1">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6"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7"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2"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0"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blue">
    <p:bg>
      <p:bgPr>
        <a:solidFill>
          <a:schemeClr val="tx1"/>
        </a:solidFill>
        <a:effectLst/>
      </p:bgPr>
    </p:bg>
    <p:spTree>
      <p:nvGrpSpPr>
        <p:cNvPr id="1" name=""/>
        <p:cNvGrpSpPr/>
        <p:nvPr/>
      </p:nvGrpSpPr>
      <p:grpSpPr>
        <a:xfrm>
          <a:off x="0" y="0"/>
          <a:ext cx="0" cy="0"/>
          <a:chOff x="0" y="0"/>
          <a:chExt cx="0" cy="0"/>
        </a:xfrm>
      </p:grpSpPr>
      <p:pic>
        <p:nvPicPr>
          <p:cNvPr id="5" name="Picture 4"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2" name="Title 1"/>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solidFill>
                  <a:schemeClr val="bg1"/>
                </a:solidFill>
              </a:defRPr>
            </a:lvl1pPr>
          </a:lstStyle>
          <a:p>
            <a:r>
              <a:rPr lang="en-GB"/>
              <a:t>The title of your presentation goes here</a:t>
            </a:r>
            <a:endParaRPr lang="en-US"/>
          </a:p>
        </p:txBody>
      </p:sp>
      <p:sp>
        <p:nvSpPr>
          <p:cNvPr id="3" name="Subtitle 2"/>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4"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blue_2">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blue_3">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blue_4">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blue_1">
    <p:bg>
      <p:bgPr>
        <a:solidFill>
          <a:schemeClr val="tx1"/>
        </a:solidFill>
        <a:effectLst/>
      </p:bgPr>
    </p:bg>
    <p:spTree>
      <p:nvGrpSpPr>
        <p:cNvPr id="1" name=""/>
        <p:cNvGrpSpPr/>
        <p:nvPr/>
      </p:nvGrpSpPr>
      <p:grpSpPr>
        <a:xfrm>
          <a:off x="0" y="0"/>
          <a:ext cx="0" cy="0"/>
          <a:chOff x="0" y="0"/>
          <a:chExt cx="0" cy="0"/>
        </a:xfrm>
      </p:grpSpPr>
      <p:pic>
        <p:nvPicPr>
          <p:cNvPr id="3" name="Picture 2"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7"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blue_2">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blue_3">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blue_4">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315704" y="900000"/>
            <a:ext cx="1284984" cy="719250"/>
          </a:xfrm>
          <a:prstGeom prst="rect">
            <a:avLst/>
          </a:prstGeom>
          <a:solidFill>
            <a:srgbClr val="92D4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4"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p:nvPr>
        </p:nvSpPr>
        <p:spPr>
          <a:xfrm>
            <a:off x="425451" y="1358900"/>
            <a:ext cx="11341100" cy="486092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subtitl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315704" y="9000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6"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cs typeface="Arial" panose="020B0604020202020204" pitchFamily="34" charset="0"/>
              </a:defRPr>
            </a:lvl1pPr>
          </a:lstStyle>
          <a:p>
            <a:r>
              <a:rPr lang="en-GB"/>
              <a:t>Your title goes here</a:t>
            </a:r>
            <a:endParaRPr lang="en-US"/>
          </a:p>
        </p:txBody>
      </p:sp>
      <p:sp>
        <p:nvSpPr>
          <p:cNvPr id="2" name="Text Placeholder 2"/>
          <p:cNvSpPr>
            <a:spLocks noGrp="1"/>
          </p:cNvSpPr>
          <p:nvPr>
            <p:ph type="body" idx="15" hasCustomPrompt="1"/>
          </p:nvPr>
        </p:nvSpPr>
        <p:spPr>
          <a:xfrm>
            <a:off x="433472" y="1358900"/>
            <a:ext cx="11333076"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3" name="Content Placeholder 2"/>
          <p:cNvSpPr>
            <a:spLocks noGrp="1"/>
          </p:cNvSpPr>
          <p:nvPr>
            <p:ph idx="1"/>
          </p:nvPr>
        </p:nvSpPr>
        <p:spPr>
          <a:xfrm>
            <a:off x="425450" y="2158669"/>
            <a:ext cx="11341100" cy="377796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half">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8"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research_1">
    <p:spTree>
      <p:nvGrpSpPr>
        <p:cNvPr id="1" name=""/>
        <p:cNvGrpSpPr/>
        <p:nvPr/>
      </p:nvGrpSpPr>
      <p:grpSpPr>
        <a:xfrm>
          <a:off x="0" y="0"/>
          <a:ext cx="0" cy="0"/>
          <a:chOff x="0" y="0"/>
          <a:chExt cx="0" cy="0"/>
        </a:xfrm>
      </p:grpSpPr>
      <p:pic>
        <p:nvPicPr>
          <p:cNvPr id="4" name="Picture 3" descr="A person wearing a VR headset and holding their hands up to represent research at the university"/>
          <p:cNvPicPr>
            <a:picLocks noChangeAspect="1"/>
          </p:cNvPicPr>
          <p:nvPr userDrawn="1"/>
        </p:nvPicPr>
        <p:blipFill rotWithShape="1">
          <a:blip r:embed="rId2" cstate="screen"/>
          <a:srcRect/>
          <a:stretch>
            <a:fillRect/>
          </a:stretch>
        </p:blipFill>
        <p:spPr>
          <a:xfrm flipH="1">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alpha val="98824"/>
                </a:srgbClr>
              </a:gs>
              <a:gs pos="93000">
                <a:srgbClr val="1026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7"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3"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half_subtitl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11" name="Text Placeholder 2"/>
          <p:cNvSpPr>
            <a:spLocks noGrp="1"/>
          </p:cNvSpPr>
          <p:nvPr>
            <p:ph type="body" idx="15" hasCustomPrompt="1"/>
          </p:nvPr>
        </p:nvSpPr>
        <p:spPr>
          <a:xfrm>
            <a:off x="433473" y="2707856"/>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4" name="Content Placeholder 2"/>
          <p:cNvSpPr>
            <a:spLocks noGrp="1"/>
          </p:cNvSpPr>
          <p:nvPr>
            <p:ph idx="1" hasCustomPrompt="1"/>
          </p:nvPr>
        </p:nvSpPr>
        <p:spPr>
          <a:xfrm>
            <a:off x="433473" y="3519012"/>
            <a:ext cx="5211677" cy="2700813"/>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half_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half_header_sub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9" name="Text Placeholder 2"/>
          <p:cNvSpPr>
            <a:spLocks noGrp="1"/>
          </p:cNvSpPr>
          <p:nvPr>
            <p:ph type="body" idx="16" hasCustomPrompt="1"/>
          </p:nvPr>
        </p:nvSpPr>
        <p:spPr>
          <a:xfrm>
            <a:off x="433473" y="1812413"/>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8" name="Content Placeholder 2"/>
          <p:cNvSpPr>
            <a:spLocks noGrp="1"/>
          </p:cNvSpPr>
          <p:nvPr>
            <p:ph idx="15" hasCustomPrompt="1"/>
          </p:nvPr>
        </p:nvSpPr>
        <p:spPr>
          <a:xfrm>
            <a:off x="433473" y="2623569"/>
            <a:ext cx="5211677" cy="3596255"/>
          </a:xfrm>
          <a:prstGeom prst="rect">
            <a:avLst/>
          </a:prstGeom>
        </p:spPr>
        <p:txBody>
          <a:bodyPr bIns="0"/>
          <a:lstStyle/>
          <a:p>
            <a:pPr lvl="0"/>
            <a:r>
              <a:rPr lang="en-GB"/>
              <a:t>Text goes here</a:t>
            </a: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third">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third_NB">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third_subtitl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third_subtitle_N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40315"/>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_column_1">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TextBox 5"/>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01</a:t>
            </a:r>
          </a:p>
        </p:txBody>
      </p:sp>
      <p:sp>
        <p:nvSpPr>
          <p:cNvPr id="3" name="Content Placeholder 2"/>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7" name="TextBox 6"/>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02</a:t>
            </a:r>
          </a:p>
        </p:txBody>
      </p:sp>
      <p:sp>
        <p:nvSpPr>
          <p:cNvPr id="8" name="Content Placeholder 2"/>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9" name="TextBox 8"/>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03</a:t>
            </a:r>
          </a:p>
        </p:txBody>
      </p:sp>
      <p:sp>
        <p:nvSpPr>
          <p:cNvPr id="10" name="Content Placeholder 2"/>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_column_2">
    <p:bg>
      <p:bgPr>
        <a:solidFill>
          <a:schemeClr val="bg1"/>
        </a:solidFill>
        <a:effectLst/>
      </p:bgPr>
    </p:bg>
    <p:spTree>
      <p:nvGrpSpPr>
        <p:cNvPr id="1" name=""/>
        <p:cNvGrpSpPr/>
        <p:nvPr/>
      </p:nvGrpSpPr>
      <p:grpSpPr>
        <a:xfrm>
          <a:off x="0" y="0"/>
          <a:ext cx="0" cy="0"/>
          <a:chOff x="0" y="0"/>
          <a:chExt cx="0" cy="0"/>
        </a:xfrm>
      </p:grpSpPr>
      <p:sp>
        <p:nvSpPr>
          <p:cNvPr id="17"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2" name="TextBox 1"/>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04</a:t>
            </a:r>
          </a:p>
        </p:txBody>
      </p:sp>
      <p:sp>
        <p:nvSpPr>
          <p:cNvPr id="3" name="Content Placeholder 2"/>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4" name="TextBox 3"/>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05</a:t>
            </a:r>
          </a:p>
        </p:txBody>
      </p:sp>
      <p:sp>
        <p:nvSpPr>
          <p:cNvPr id="8" name="Content Placeholder 2"/>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6" name="TextBox 5"/>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06</a:t>
            </a:r>
          </a:p>
        </p:txBody>
      </p:sp>
      <p:sp>
        <p:nvSpPr>
          <p:cNvPr id="10" name="Content Placeholder 2"/>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half_dark">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hasCustomPrompt="1"/>
          </p:nvPr>
        </p:nvSpPr>
        <p:spPr>
          <a:xfrm>
            <a:off x="6554756" y="458788"/>
            <a:ext cx="5211794" cy="5761037"/>
          </a:xfrm>
          <a:prstGeom prst="rect">
            <a:avLst/>
          </a:prstGeom>
        </p:spPr>
        <p:txBody>
          <a:bodyPr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campus">
    <p:spTree>
      <p:nvGrpSpPr>
        <p:cNvPr id="1" name=""/>
        <p:cNvGrpSpPr/>
        <p:nvPr/>
      </p:nvGrpSpPr>
      <p:grpSpPr>
        <a:xfrm>
          <a:off x="0" y="0"/>
          <a:ext cx="0" cy="0"/>
          <a:chOff x="0" y="0"/>
          <a:chExt cx="0" cy="0"/>
        </a:xfrm>
      </p:grpSpPr>
      <p:pic>
        <p:nvPicPr>
          <p:cNvPr id="20" name="Picture 19" descr="A group of students walking outside at the Jubilee campus"/>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4" name="Rectangle 3"/>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1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14"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6"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half_header_revers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tx1"/>
                </a:solidFill>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7" name="Rectangle 6"/>
          <p:cNvSpPr/>
          <p:nvPr userDrawn="1"/>
        </p:nvSpPr>
        <p:spPr>
          <a:xfrm>
            <a:off x="6096000" y="1358900"/>
            <a:ext cx="6096000" cy="549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lvl1pPr>
              <a:defRPr>
                <a:solidFill>
                  <a:schemeClr val="bg1"/>
                </a:solidFill>
              </a:defRPr>
            </a:lvl1pPr>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grid_1">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pic>
        <p:nvPicPr>
          <p:cNvPr id="27" name="Picture 26" descr="Image of the Trent Building through the trees"/>
          <p:cNvPicPr>
            <a:picLocks noChangeAspect="1"/>
          </p:cNvPicPr>
          <p:nvPr userDrawn="1"/>
        </p:nvPicPr>
        <p:blipFill rotWithShape="1">
          <a:blip r:embed="rId2" cstate="screen"/>
          <a:srcRect/>
          <a:stretch>
            <a:fillRect/>
          </a:stretch>
        </p:blipFill>
        <p:spPr>
          <a:xfrm>
            <a:off x="0" y="3429000"/>
            <a:ext cx="3035299" cy="3429000"/>
          </a:xfrm>
          <a:prstGeom prst="rect">
            <a:avLst/>
          </a:prstGeom>
        </p:spPr>
      </p:pic>
      <p:sp>
        <p:nvSpPr>
          <p:cNvPr id="13" name="Picture Placeholder 12"/>
          <p:cNvSpPr>
            <a:spLocks noGrp="1"/>
          </p:cNvSpPr>
          <p:nvPr>
            <p:ph type="pic" sz="quarter" idx="10" hasCustomPrompt="1"/>
          </p:nvPr>
        </p:nvSpPr>
        <p:spPr>
          <a:xfrm>
            <a:off x="0" y="3429000"/>
            <a:ext cx="3035300" cy="3429000"/>
          </a:xfrm>
          <a:prstGeom prst="rect">
            <a:avLst/>
          </a:prstGeom>
        </p:spPr>
        <p:txBody>
          <a:bodyPr anchor="ctr"/>
          <a:lstStyle>
            <a:lvl1pPr marL="0" indent="0" algn="ctr">
              <a:buNone/>
              <a:defRPr/>
            </a:lvl1pPr>
          </a:lstStyle>
          <a:p>
            <a:r>
              <a:rPr lang="en-US"/>
              <a:t>  </a:t>
            </a:r>
          </a:p>
        </p:txBody>
      </p:sp>
      <p:sp>
        <p:nvSpPr>
          <p:cNvPr id="4" name="Rectangle 3"/>
          <p:cNvSpPr/>
          <p:nvPr userDrawn="1"/>
        </p:nvSpPr>
        <p:spPr>
          <a:xfrm>
            <a:off x="3035592" y="3429000"/>
            <a:ext cx="3060408" cy="3429000"/>
          </a:xfrm>
          <a:prstGeom prst="rect">
            <a:avLst/>
          </a:prstGeom>
          <a:solidFill>
            <a:srgbClr val="66C3DA"/>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rtlCol="0" anchor="ctr"/>
          <a:lstStyle/>
          <a:p>
            <a:pPr algn="ctr"/>
            <a:endParaRPr lang="en-US"/>
          </a:p>
        </p:txBody>
      </p:sp>
      <p:sp>
        <p:nvSpPr>
          <p:cNvPr id="17" name="Text Placeholder 16"/>
          <p:cNvSpPr>
            <a:spLocks noGrp="1"/>
          </p:cNvSpPr>
          <p:nvPr>
            <p:ph type="body" sz="quarter" idx="12" hasCustomPrompt="1"/>
          </p:nvPr>
        </p:nvSpPr>
        <p:spPr>
          <a:xfrm>
            <a:off x="3035300" y="3429000"/>
            <a:ext cx="3060700" cy="3429000"/>
          </a:xfrm>
          <a:prstGeom prst="rect">
            <a:avLst/>
          </a:prstGeom>
        </p:spPr>
        <p:txBody>
          <a:bodyPr lIns="360000" tIns="360000" rIns="360000" bIns="900000"/>
          <a:lstStyle>
            <a:lvl1pPr marL="0" indent="0">
              <a:buNone/>
              <a:defRPr sz="2800" b="1"/>
            </a:lvl1pPr>
            <a:lvl2pPr marL="0" indent="0">
              <a:buNone/>
              <a:defRPr sz="2400"/>
            </a:lvl2pPr>
          </a:lstStyle>
          <a:p>
            <a:pPr lvl="0"/>
            <a:r>
              <a:rPr lang="en-GB"/>
              <a:t>Text box 1</a:t>
            </a:r>
          </a:p>
          <a:p>
            <a:pPr lvl="1"/>
            <a:r>
              <a:rPr lang="en-GB"/>
              <a:t>Text goes here</a:t>
            </a:r>
            <a:endParaRPr lang="en-US"/>
          </a:p>
        </p:txBody>
      </p:sp>
      <p:sp>
        <p:nvSpPr>
          <p:cNvPr id="7" name="Rectangle 6"/>
          <p:cNvSpPr/>
          <p:nvPr userDrawn="1"/>
        </p:nvSpPr>
        <p:spPr>
          <a:xfrm>
            <a:off x="6096000" y="0"/>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8" name="Text Placeholder 16"/>
          <p:cNvSpPr>
            <a:spLocks noGrp="1"/>
          </p:cNvSpPr>
          <p:nvPr>
            <p:ph type="body" sz="quarter" idx="13" hasCustomPrompt="1"/>
          </p:nvPr>
        </p:nvSpPr>
        <p:spPr>
          <a:xfrm>
            <a:off x="6109950" y="0"/>
            <a:ext cx="3046458" cy="3429000"/>
          </a:xfrm>
          <a:prstGeom prst="rect">
            <a:avLst/>
          </a:prstGeom>
        </p:spPr>
        <p:txBody>
          <a:bodyPr lIns="360000" tIns="432000" rIns="360000" bIns="360000"/>
          <a:lstStyle>
            <a:lvl1pPr marL="0" indent="0">
              <a:buNone/>
              <a:defRPr sz="2800" b="1"/>
            </a:lvl1pPr>
            <a:lvl2pPr marL="0" indent="0">
              <a:buNone/>
              <a:defRPr sz="2400"/>
            </a:lvl2pPr>
          </a:lstStyle>
          <a:p>
            <a:pPr lvl="0"/>
            <a:r>
              <a:rPr lang="en-GB"/>
              <a:t>Text box 2</a:t>
            </a:r>
          </a:p>
          <a:p>
            <a:pPr lvl="1"/>
            <a:r>
              <a:rPr lang="en-GB"/>
              <a:t>Text goes here</a:t>
            </a:r>
            <a:endParaRPr lang="en-US"/>
          </a:p>
        </p:txBody>
      </p:sp>
      <p:sp>
        <p:nvSpPr>
          <p:cNvPr id="6" name="Rectangle 5"/>
          <p:cNvSpPr/>
          <p:nvPr userDrawn="1"/>
        </p:nvSpPr>
        <p:spPr>
          <a:xfrm>
            <a:off x="9156408" y="0"/>
            <a:ext cx="3035592"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6"/>
          <p:cNvSpPr>
            <a:spLocks noGrp="1"/>
          </p:cNvSpPr>
          <p:nvPr>
            <p:ph type="body" sz="quarter" idx="14" hasCustomPrompt="1"/>
          </p:nvPr>
        </p:nvSpPr>
        <p:spPr>
          <a:xfrm>
            <a:off x="9170358" y="0"/>
            <a:ext cx="3021642"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3</a:t>
            </a:r>
          </a:p>
          <a:p>
            <a:pPr lvl="1"/>
            <a:r>
              <a:rPr lang="en-GB"/>
              <a:t>Text goes here</a:t>
            </a:r>
            <a:endParaRPr lang="en-US"/>
          </a:p>
        </p:txBody>
      </p:sp>
      <p:pic>
        <p:nvPicPr>
          <p:cNvPr id="5" name="Picture 4" descr="Two students looking at a computer together."/>
          <p:cNvPicPr>
            <a:picLocks noChangeAspect="1"/>
          </p:cNvPicPr>
          <p:nvPr userDrawn="1"/>
        </p:nvPicPr>
        <p:blipFill rotWithShape="1">
          <a:blip r:embed="rId3" cstate="screen"/>
          <a:srcRect/>
          <a:stretch>
            <a:fillRect/>
          </a:stretch>
        </p:blipFill>
        <p:spPr>
          <a:xfrm>
            <a:off x="6075071" y="3429001"/>
            <a:ext cx="6116930" cy="3429000"/>
          </a:xfrm>
          <a:prstGeom prst="rect">
            <a:avLst/>
          </a:prstGeom>
        </p:spPr>
      </p:pic>
      <p:sp>
        <p:nvSpPr>
          <p:cNvPr id="14" name="Picture Placeholder 12"/>
          <p:cNvSpPr>
            <a:spLocks noGrp="1"/>
          </p:cNvSpPr>
          <p:nvPr>
            <p:ph type="pic" sz="quarter" idx="11"/>
          </p:nvPr>
        </p:nvSpPr>
        <p:spPr>
          <a:xfrm>
            <a:off x="6109950" y="3429000"/>
            <a:ext cx="6082050" cy="3429000"/>
          </a:xfrm>
          <a:prstGeom prst="rect">
            <a:avLst/>
          </a:prstGeom>
        </p:spPr>
        <p:txBody>
          <a:bodyPr anchor="ctr"/>
          <a:lstStyle>
            <a:lvl1pPr marL="0" indent="0" algn="ctr">
              <a:buNone/>
              <a:defRPr>
                <a:solidFill>
                  <a:schemeClr val="bg1"/>
                </a:solidFill>
              </a:defRPr>
            </a:lvl1pPr>
          </a:lstStyle>
          <a:p>
            <a:endParaRPr lang="en-US"/>
          </a:p>
        </p:txBody>
      </p:sp>
      <p:sp>
        <p:nvSpPr>
          <p:cNvPr id="19"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grid_2">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Rectangle 3"/>
          <p:cNvSpPr/>
          <p:nvPr userDrawn="1"/>
        </p:nvSpPr>
        <p:spPr>
          <a:xfrm>
            <a:off x="0" y="3429000"/>
            <a:ext cx="6095998"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6"/>
          <p:cNvSpPr>
            <a:spLocks noGrp="1"/>
          </p:cNvSpPr>
          <p:nvPr>
            <p:ph type="body" sz="quarter" idx="12" hasCustomPrompt="1"/>
          </p:nvPr>
        </p:nvSpPr>
        <p:spPr>
          <a:xfrm>
            <a:off x="433473" y="3429000"/>
            <a:ext cx="5662527" cy="3429000"/>
          </a:xfrm>
          <a:prstGeom prst="rect">
            <a:avLst/>
          </a:prstGeom>
        </p:spPr>
        <p:txBody>
          <a:bodyPr lIns="0" tIns="360000" rIns="360000" bIns="900000"/>
          <a:lstStyle>
            <a:lvl1pPr marL="0" indent="0">
              <a:buNone/>
              <a:defRPr sz="2800" b="1">
                <a:solidFill>
                  <a:schemeClr val="tx1"/>
                </a:solidFill>
              </a:defRPr>
            </a:lvl1pPr>
            <a:lvl2pPr marL="0" indent="0">
              <a:buNone/>
              <a:defRPr sz="2400">
                <a:solidFill>
                  <a:schemeClr val="tx1"/>
                </a:solidFill>
              </a:defRPr>
            </a:lvl2pPr>
          </a:lstStyle>
          <a:p>
            <a:pPr lvl="0"/>
            <a:r>
              <a:rPr lang="en-GB"/>
              <a:t>Text box 1</a:t>
            </a:r>
          </a:p>
          <a:p>
            <a:pPr lvl="1"/>
            <a:r>
              <a:rPr lang="en-GB"/>
              <a:t>Text goes here</a:t>
            </a:r>
            <a:endParaRPr lang="en-US"/>
          </a:p>
        </p:txBody>
      </p:sp>
      <p:sp>
        <p:nvSpPr>
          <p:cNvPr id="6" name="Rectangle 5"/>
          <p:cNvSpPr/>
          <p:nvPr userDrawn="1"/>
        </p:nvSpPr>
        <p:spPr>
          <a:xfrm>
            <a:off x="6096000" y="0"/>
            <a:ext cx="6096000" cy="3429000"/>
          </a:xfrm>
          <a:prstGeom prst="rect">
            <a:avLst/>
          </a:prstGeom>
          <a:solidFill>
            <a:srgbClr val="10263B"/>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3" name="Text Placeholder 16"/>
          <p:cNvSpPr>
            <a:spLocks noGrp="1"/>
          </p:cNvSpPr>
          <p:nvPr>
            <p:ph type="body" sz="quarter" idx="13" hasCustomPrompt="1"/>
          </p:nvPr>
        </p:nvSpPr>
        <p:spPr>
          <a:xfrm>
            <a:off x="6109950" y="0"/>
            <a:ext cx="5656600"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2</a:t>
            </a:r>
          </a:p>
          <a:p>
            <a:pPr lvl="1"/>
            <a:r>
              <a:rPr lang="en-GB"/>
              <a:t>Text goes here</a:t>
            </a:r>
            <a:endParaRPr lang="en-US"/>
          </a:p>
        </p:txBody>
      </p:sp>
      <p:pic>
        <p:nvPicPr>
          <p:cNvPr id="7" name="Picture 6" descr="A group of students sitting at a table discussing their notes"/>
          <p:cNvPicPr>
            <a:picLocks noChangeAspect="1"/>
          </p:cNvPicPr>
          <p:nvPr userDrawn="1"/>
        </p:nvPicPr>
        <p:blipFill rotWithShape="1">
          <a:blip r:embed="rId2" cstate="screen"/>
          <a:srcRect/>
          <a:stretch>
            <a:fillRect/>
          </a:stretch>
        </p:blipFill>
        <p:spPr>
          <a:xfrm>
            <a:off x="6109950" y="3429000"/>
            <a:ext cx="6082050" cy="3429000"/>
          </a:xfrm>
          <a:prstGeom prst="rect">
            <a:avLst/>
          </a:prstGeom>
        </p:spPr>
      </p:pic>
      <p:sp>
        <p:nvSpPr>
          <p:cNvPr id="10" name="Picture Placeholder 12"/>
          <p:cNvSpPr>
            <a:spLocks noGrp="1"/>
          </p:cNvSpPr>
          <p:nvPr>
            <p:ph type="pic" sz="quarter" idx="11"/>
          </p:nvPr>
        </p:nvSpPr>
        <p:spPr>
          <a:xfrm>
            <a:off x="6109950" y="3429000"/>
            <a:ext cx="6082050" cy="3429000"/>
          </a:xfrm>
          <a:prstGeom prst="rect">
            <a:avLst/>
          </a:prstGeom>
        </p:spPr>
        <p:txBody>
          <a:bodyPr anchor="ctr"/>
          <a:lstStyle>
            <a:lvl1pPr marL="0" indent="0" algn="ctr">
              <a:buNone/>
              <a:defRPr>
                <a:solidFill>
                  <a:schemeClr val="bg1"/>
                </a:solidFill>
              </a:defRPr>
            </a:lvl1pPr>
          </a:lstStyle>
          <a:p>
            <a:endParaRPr lang="en-US"/>
          </a:p>
        </p:txBody>
      </p:sp>
      <p:sp>
        <p:nvSpPr>
          <p:cNvPr id="27" name="Slide Number Placeholder 5"/>
          <p:cNvSpPr txBox="1"/>
          <p:nvPr userDrawn="1"/>
        </p:nvSpPr>
        <p:spPr>
          <a:xfrm>
            <a:off x="11046660" y="6399212"/>
            <a:ext cx="719890" cy="197810"/>
          </a:xfrm>
          <a:prstGeom prst="rect">
            <a:avLst/>
          </a:prstGeom>
        </p:spPr>
        <p:txBody>
          <a:bodyPr lIns="0" tIns="0" rIns="0" bIns="0"/>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EACED-CA5D-B048-836B-BF30EF0E914A}" type="slidenum">
              <a:rPr lang="en-US" smtClean="0">
                <a:solidFill>
                  <a:schemeClr val="bg1"/>
                </a:solidFill>
              </a:rPr>
              <a:t>‹#›</a:t>
            </a:fld>
            <a:endParaRPr lang="en-US">
              <a:solidFill>
                <a:schemeClr val="bg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half_imag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pic>
        <p:nvPicPr>
          <p:cNvPr id="9" name="Picture 8" descr="Picture of a goose at the Jubilee campus surrounded by grass and yellow flowers.&#10;"/>
          <p:cNvPicPr>
            <a:picLocks noChangeAspect="1"/>
          </p:cNvPicPr>
          <p:nvPr userDrawn="1"/>
        </p:nvPicPr>
        <p:blipFill rotWithShape="1">
          <a:blip r:embed="rId2" cstate="screen"/>
          <a:srcRect/>
          <a:stretch>
            <a:fillRect/>
          </a:stretch>
        </p:blipFill>
        <p:spPr>
          <a:xfrm>
            <a:off x="6103840" y="0"/>
            <a:ext cx="6088160" cy="6858000"/>
          </a:xfrm>
          <a:prstGeom prst="rect">
            <a:avLst/>
          </a:prstGeom>
        </p:spPr>
      </p:pic>
      <p:sp>
        <p:nvSpPr>
          <p:cNvPr id="6" name="Picture Placeholder 4"/>
          <p:cNvSpPr>
            <a:spLocks noGrp="1"/>
          </p:cNvSpPr>
          <p:nvPr>
            <p:ph type="pic" sz="quarter" idx="11"/>
          </p:nvPr>
        </p:nvSpPr>
        <p:spPr>
          <a:xfrm>
            <a:off x="6096000" y="0"/>
            <a:ext cx="6096000" cy="6858000"/>
          </a:xfrm>
          <a:prstGeom prst="rect">
            <a:avLst/>
          </a:prstGeom>
        </p:spPr>
        <p:txBody>
          <a:bodyPr anchor="ctr"/>
          <a:lstStyle>
            <a:lvl1pPr marL="0" indent="0" algn="ctr">
              <a:buNone/>
              <a:defRPr>
                <a:solidFill>
                  <a:schemeClr val="bg1"/>
                </a:solidFill>
              </a:defRPr>
            </a:lvl1pPr>
          </a:lstStyle>
          <a:p>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third_imag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pic>
        <p:nvPicPr>
          <p:cNvPr id="4" name="Picture 3" descr="Student sitting at a table looking up in thought"/>
          <p:cNvPicPr>
            <a:picLocks noChangeAspect="1"/>
          </p:cNvPicPr>
          <p:nvPr userDrawn="1"/>
        </p:nvPicPr>
        <p:blipFill rotWithShape="1">
          <a:blip r:embed="rId2" cstate="screen"/>
          <a:srcRect/>
          <a:stretch>
            <a:fillRect/>
          </a:stretch>
        </p:blipFill>
        <p:spPr>
          <a:xfrm>
            <a:off x="8079197" y="0"/>
            <a:ext cx="4112804" cy="6858000"/>
          </a:xfrm>
          <a:prstGeom prst="rect">
            <a:avLst/>
          </a:prstGeom>
        </p:spPr>
      </p:pic>
      <p:sp>
        <p:nvSpPr>
          <p:cNvPr id="5" name="Picture Placeholder 4"/>
          <p:cNvSpPr>
            <a:spLocks noGrp="1"/>
          </p:cNvSpPr>
          <p:nvPr>
            <p:ph type="pic" sz="quarter" idx="11"/>
          </p:nvPr>
        </p:nvSpPr>
        <p:spPr>
          <a:xfrm>
            <a:off x="8075613" y="0"/>
            <a:ext cx="4116387" cy="6858000"/>
          </a:xfrm>
          <a:prstGeom prst="rect">
            <a:avLst/>
          </a:prstGeom>
        </p:spPr>
        <p:txBody>
          <a:bodyPr anchor="ctr"/>
          <a:lstStyle>
            <a:lvl1pPr marL="0" indent="0" algn="ctr">
              <a:buNone/>
              <a:defRPr>
                <a:solidFill>
                  <a:schemeClr val="bg1"/>
                </a:solidFill>
              </a:defRPr>
            </a:lvl1pPr>
          </a:lstStyle>
          <a:p>
            <a:endParaRPr lang="en-US"/>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s_figures_1">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30" name="Rectangle 29"/>
          <p:cNvSpPr/>
          <p:nvPr userDrawn="1"/>
        </p:nvSpPr>
        <p:spPr>
          <a:xfrm>
            <a:off x="609600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a:spLocks noGrp="1"/>
          </p:cNvSpPr>
          <p:nvPr>
            <p:ph idx="11" hasCustomPrompt="1"/>
          </p:nvPr>
        </p:nvSpPr>
        <p:spPr>
          <a:xfrm>
            <a:off x="6546851" y="458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p:cNvSpPr>
            <a:spLocks noGrp="1"/>
          </p:cNvSpPr>
          <p:nvPr>
            <p:ph idx="10" hasCustomPrompt="1"/>
          </p:nvPr>
        </p:nvSpPr>
        <p:spPr>
          <a:xfrm>
            <a:off x="6546851" y="2005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7" name="Rectangle 26"/>
          <p:cNvSpPr/>
          <p:nvPr userDrawn="1"/>
        </p:nvSpPr>
        <p:spPr>
          <a:xfrm>
            <a:off x="6096000" y="3429000"/>
            <a:ext cx="3060408"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p:cNvSpPr>
            <a:spLocks noGrp="1"/>
          </p:cNvSpPr>
          <p:nvPr>
            <p:ph idx="13" hasCustomPrompt="1"/>
          </p:nvPr>
        </p:nvSpPr>
        <p:spPr>
          <a:xfrm>
            <a:off x="6546851" y="3876637"/>
            <a:ext cx="2249509" cy="1082568"/>
          </a:xfrm>
          <a:prstGeom prst="rect">
            <a:avLst/>
          </a:prstGeom>
        </p:spPr>
        <p:txBody>
          <a:bodyPr bIns="0">
            <a:noAutofit/>
          </a:bodyPr>
          <a:lstStyle>
            <a:lvl1pPr marL="0" indent="0">
              <a:buNone/>
              <a:defRPr sz="7200" b="1" i="0">
                <a:solidFill>
                  <a:schemeClr val="bg1"/>
                </a:solidFill>
                <a:latin typeface="+mj-lt"/>
              </a:defRPr>
            </a:lvl1pPr>
          </a:lstStyle>
          <a:p>
            <a:pPr lvl="0"/>
            <a:r>
              <a:rPr lang="en-GB"/>
              <a:t>75%</a:t>
            </a:r>
            <a:endParaRPr lang="en-US"/>
          </a:p>
        </p:txBody>
      </p:sp>
      <p:sp>
        <p:nvSpPr>
          <p:cNvPr id="35" name="Content Placeholder 2"/>
          <p:cNvSpPr>
            <a:spLocks noGrp="1"/>
          </p:cNvSpPr>
          <p:nvPr>
            <p:ph idx="12" hasCustomPrompt="1"/>
          </p:nvPr>
        </p:nvSpPr>
        <p:spPr>
          <a:xfrm>
            <a:off x="6546851" y="5252587"/>
            <a:ext cx="224950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8" name="Rectangle 27"/>
          <p:cNvSpPr/>
          <p:nvPr userDrawn="1"/>
        </p:nvSpPr>
        <p:spPr>
          <a:xfrm>
            <a:off x="9156408" y="3429000"/>
            <a:ext cx="3035592"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5" hasCustomPrompt="1"/>
          </p:nvPr>
        </p:nvSpPr>
        <p:spPr>
          <a:xfrm>
            <a:off x="9606468" y="3876637"/>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p:cNvSpPr>
            <a:spLocks noGrp="1"/>
          </p:cNvSpPr>
          <p:nvPr>
            <p:ph idx="14" hasCustomPrompt="1"/>
          </p:nvPr>
        </p:nvSpPr>
        <p:spPr>
          <a:xfrm>
            <a:off x="9606468" y="5252587"/>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acts_figures_2">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27" name="Rectangle 26"/>
          <p:cNvSpPr/>
          <p:nvPr userDrawn="1"/>
        </p:nvSpPr>
        <p:spPr>
          <a:xfrm>
            <a:off x="6096000" y="-2273"/>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p:cNvSpPr>
            <a:spLocks noGrp="1"/>
          </p:cNvSpPr>
          <p:nvPr>
            <p:ph idx="13" hasCustomPrompt="1"/>
          </p:nvPr>
        </p:nvSpPr>
        <p:spPr>
          <a:xfrm>
            <a:off x="6546851"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75%</a:t>
            </a:r>
            <a:endParaRPr lang="en-US"/>
          </a:p>
        </p:txBody>
      </p:sp>
      <p:sp>
        <p:nvSpPr>
          <p:cNvPr id="35" name="Content Placeholder 2"/>
          <p:cNvSpPr>
            <a:spLocks noGrp="1"/>
          </p:cNvSpPr>
          <p:nvPr>
            <p:ph idx="12" hasCustomPrompt="1"/>
          </p:nvPr>
        </p:nvSpPr>
        <p:spPr>
          <a:xfrm>
            <a:off x="6546851"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28" name="Rectangle 27"/>
          <p:cNvSpPr/>
          <p:nvPr userDrawn="1"/>
        </p:nvSpPr>
        <p:spPr>
          <a:xfrm>
            <a:off x="9156408" y="-2273"/>
            <a:ext cx="3035592"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5" hasCustomPrompt="1"/>
          </p:nvPr>
        </p:nvSpPr>
        <p:spPr>
          <a:xfrm>
            <a:off x="9606468"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p:cNvSpPr>
            <a:spLocks noGrp="1"/>
          </p:cNvSpPr>
          <p:nvPr>
            <p:ph idx="14" hasCustomPrompt="1"/>
          </p:nvPr>
        </p:nvSpPr>
        <p:spPr>
          <a:xfrm>
            <a:off x="9606468"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30" name="Rectangle 29"/>
          <p:cNvSpPr/>
          <p:nvPr userDrawn="1"/>
        </p:nvSpPr>
        <p:spPr>
          <a:xfrm>
            <a:off x="6094062" y="342900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a:spLocks noGrp="1"/>
          </p:cNvSpPr>
          <p:nvPr>
            <p:ph idx="11" hasCustomPrompt="1"/>
          </p:nvPr>
        </p:nvSpPr>
        <p:spPr>
          <a:xfrm>
            <a:off x="6544913" y="3887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p:cNvSpPr>
            <a:spLocks noGrp="1"/>
          </p:cNvSpPr>
          <p:nvPr>
            <p:ph idx="10" hasCustomPrompt="1"/>
          </p:nvPr>
        </p:nvSpPr>
        <p:spPr>
          <a:xfrm>
            <a:off x="6544913" y="5434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pic>
        <p:nvPicPr>
          <p:cNvPr id="4" name="Picture 3" descr="An image of a person heating glass tubes in a workshop wearing safety gear"/>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6" name="Text Placeholder 5"/>
          <p:cNvSpPr>
            <a:spLocks noGrp="1"/>
          </p:cNvSpPr>
          <p:nvPr>
            <p:ph type="body" sz="quarter" idx="11" hasCustomPrompt="1"/>
          </p:nvPr>
        </p:nvSpPr>
        <p:spPr>
          <a:xfrm>
            <a:off x="0" y="0"/>
            <a:ext cx="900113" cy="900112"/>
          </a:xfrm>
          <a:blipFill>
            <a:blip r:embed="rId3" cstate="screen"/>
            <a:stretch>
              <a:fillRect/>
            </a:stretch>
          </a:blipFill>
        </p:spPr>
        <p:txBody>
          <a:bodyPr/>
          <a:lstStyle>
            <a:lvl1pPr marL="0" indent="0">
              <a:buNone/>
              <a:defRPr/>
            </a:lvl1pPr>
          </a:lstStyle>
          <a:p>
            <a:pPr lvl="0"/>
            <a:r>
              <a:rPr lang="en-US"/>
              <a:t> </a:t>
            </a:r>
          </a:p>
        </p:txBody>
      </p:sp>
      <p:sp>
        <p:nvSpPr>
          <p:cNvPr id="3" name="Picture Placeholder 2"/>
          <p:cNvSpPr>
            <a:spLocks noGrp="1"/>
          </p:cNvSpPr>
          <p:nvPr>
            <p:ph type="pic" sz="quarter" idx="10"/>
          </p:nvPr>
        </p:nvSpPr>
        <p:spPr>
          <a:xfrm>
            <a:off x="0" y="0"/>
            <a:ext cx="12192000" cy="6858000"/>
          </a:xfrm>
        </p:spPr>
        <p:txBody>
          <a:bodyPr anchor="ctr"/>
          <a:lstStyle>
            <a:lvl1pPr marL="0" indent="0" algn="ctr">
              <a:buNone/>
              <a:defRPr>
                <a:solidFill>
                  <a:schemeClr val="bg1"/>
                </a:solidFill>
              </a:defRPr>
            </a:lvl1pPr>
          </a:lstStyle>
          <a:p>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_only">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2" name="Picture 1" descr="The University of Nottingham logo."/>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ext Placeholder 5"/>
          <p:cNvSpPr>
            <a:spLocks noGrp="1"/>
          </p:cNvSpPr>
          <p:nvPr>
            <p:ph type="body" sz="quarter" idx="10" hasCustomPrompt="1"/>
          </p:nvPr>
        </p:nvSpPr>
        <p:spPr>
          <a:xfrm>
            <a:off x="425450" y="1628776"/>
            <a:ext cx="11341100" cy="3960512"/>
          </a:xfrm>
        </p:spPr>
        <p:txBody>
          <a:bodyPr anchor="ctr">
            <a:normAutofit/>
          </a:bodyPr>
          <a:lstStyle>
            <a:lvl1pPr marL="0" indent="0">
              <a:buNone/>
              <a:defRPr sz="4400" b="1" i="0">
                <a:solidFill>
                  <a:schemeClr val="bg1"/>
                </a:solidFill>
                <a:latin typeface="+mj-lt"/>
              </a:defRPr>
            </a:lvl1pPr>
            <a:lvl2pPr marL="0" indent="0">
              <a:spcBef>
                <a:spcPts val="1200"/>
              </a:spcBef>
              <a:buNone/>
              <a:defRPr b="0" i="0">
                <a:solidFill>
                  <a:schemeClr val="bg1"/>
                </a:solidFill>
                <a:latin typeface="+mj-lt"/>
              </a:defRPr>
            </a:lvl2pPr>
            <a:lvl3pPr>
              <a:defRPr b="1" i="0">
                <a:solidFill>
                  <a:schemeClr val="bg1"/>
                </a:solidFill>
                <a:latin typeface="Georgia" panose="02040502050405020303" pitchFamily="18" charset="0"/>
              </a:defRPr>
            </a:lvl3pPr>
            <a:lvl4pPr>
              <a:defRPr b="1" i="0">
                <a:solidFill>
                  <a:schemeClr val="bg1"/>
                </a:solidFill>
                <a:latin typeface="Georgia" panose="02040502050405020303" pitchFamily="18" charset="0"/>
              </a:defRPr>
            </a:lvl4pPr>
            <a:lvl5pPr>
              <a:defRPr b="1" i="0">
                <a:solidFill>
                  <a:schemeClr val="bg1"/>
                </a:solidFill>
                <a:latin typeface="Georgia" panose="02040502050405020303" pitchFamily="18" charset="0"/>
              </a:defRPr>
            </a:lvl5pPr>
          </a:lstStyle>
          <a:p>
            <a:pPr lvl="0"/>
            <a:r>
              <a:rPr lang="en-US"/>
              <a:t>“Your inspiring quote goes here.”</a:t>
            </a:r>
          </a:p>
          <a:p>
            <a:pPr lvl="1"/>
            <a:r>
              <a:rPr lang="en-US"/>
              <a:t>– Name of person, year</a:t>
            </a:r>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teaching">
    <p:spTree>
      <p:nvGrpSpPr>
        <p:cNvPr id="1" name=""/>
        <p:cNvGrpSpPr/>
        <p:nvPr/>
      </p:nvGrpSpPr>
      <p:grpSpPr>
        <a:xfrm>
          <a:off x="0" y="0"/>
          <a:ext cx="0" cy="0"/>
          <a:chOff x="0" y="0"/>
          <a:chExt cx="0" cy="0"/>
        </a:xfrm>
      </p:grpSpPr>
      <p:pic>
        <p:nvPicPr>
          <p:cNvPr id="9" name="Picture 8" descr="A lecturer writing on a white board"/>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5" name="Rectangle 4"/>
          <p:cNvSpPr/>
          <p:nvPr userDrawn="1"/>
        </p:nvSpPr>
        <p:spPr>
          <a:xfrm>
            <a:off x="0" y="0"/>
            <a:ext cx="7986252" cy="6858000"/>
          </a:xfrm>
          <a:prstGeom prst="rect">
            <a:avLst/>
          </a:prstGeom>
          <a:gradFill>
            <a:gsLst>
              <a:gs pos="62000">
                <a:schemeClr val="bg1">
                  <a:alpha val="36000"/>
                </a:schemeClr>
              </a:gs>
              <a:gs pos="0">
                <a:schemeClr val="bg1">
                  <a:alpha val="3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descr="University of Nottingham logo"/>
          <p:cNvGrpSpPr/>
          <p:nvPr userDrawn="1"/>
        </p:nvGrpSpPr>
        <p:grpSpPr>
          <a:xfrm>
            <a:off x="0" y="0"/>
            <a:ext cx="2414586" cy="900112"/>
            <a:chOff x="0" y="0"/>
            <a:chExt cx="2414586" cy="900112"/>
          </a:xfrm>
        </p:grpSpPr>
        <p:pic>
          <p:nvPicPr>
            <p:cNvPr id="2" name="Picture 1"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4" name="Picture 3"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1"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0"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_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_blank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tx1"/>
        </a:solid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pic>
        <p:nvPicPr>
          <p:cNvPr id="2" name="Picture 1"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chemeClr val="tx1"/>
        </a:solidFill>
        <a:effectLst/>
      </p:bgPr>
    </p:bg>
    <p:spTree>
      <p:nvGrpSpPr>
        <p:cNvPr id="1" name=""/>
        <p:cNvGrpSpPr/>
        <p:nvPr/>
      </p:nvGrpSpPr>
      <p:grpSpPr>
        <a:xfrm>
          <a:off x="0" y="0"/>
          <a:ext cx="0" cy="0"/>
          <a:chOff x="0" y="0"/>
          <a:chExt cx="0" cy="0"/>
        </a:xfrm>
      </p:grpSpPr>
      <p:pic>
        <p:nvPicPr>
          <p:cNvPr id="2" name="Picture 1"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7" name="TextBox 6"/>
          <p:cNvSpPr txBox="1"/>
          <p:nvPr userDrawn="1"/>
        </p:nvSpPr>
        <p:spPr>
          <a:xfrm>
            <a:off x="877173" y="2258844"/>
            <a:ext cx="6571467" cy="923330"/>
          </a:xfrm>
          <a:prstGeom prst="rect">
            <a:avLst/>
          </a:prstGeom>
          <a:noFill/>
        </p:spPr>
        <p:txBody>
          <a:bodyPr wrap="square" lIns="0" tIns="0" rIns="0" bIns="0" rtlCol="0">
            <a:spAutoFit/>
          </a:bodyPr>
          <a:lstStyle/>
          <a:p>
            <a:r>
              <a:rPr lang="en-US" sz="6000" b="1" i="0">
                <a:solidFill>
                  <a:schemeClr val="bg1"/>
                </a:solidFill>
                <a:latin typeface="+mj-lt"/>
              </a:rPr>
              <a:t>Thank you</a:t>
            </a:r>
          </a:p>
        </p:txBody>
      </p:sp>
      <p:sp>
        <p:nvSpPr>
          <p:cNvPr id="3" name="Subtitle 2"/>
          <p:cNvSpPr>
            <a:spLocks noGrp="1"/>
          </p:cNvSpPr>
          <p:nvPr>
            <p:ph type="subTitle" idx="1" hasCustomPrompt="1"/>
          </p:nvPr>
        </p:nvSpPr>
        <p:spPr>
          <a:xfrm>
            <a:off x="882474" y="3722240"/>
            <a:ext cx="9144000" cy="426687"/>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Any questions?</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UK">
    <p:spTree>
      <p:nvGrpSpPr>
        <p:cNvPr id="1" name=""/>
        <p:cNvGrpSpPr/>
        <p:nvPr/>
      </p:nvGrpSpPr>
      <p:grpSpPr>
        <a:xfrm>
          <a:off x="0" y="0"/>
          <a:ext cx="0" cy="0"/>
          <a:chOff x="0" y="0"/>
          <a:chExt cx="0" cy="0"/>
        </a:xfrm>
      </p:grpSpPr>
      <p:pic>
        <p:nvPicPr>
          <p:cNvPr id="3" name="Picture 2" descr="I picture of the Trent Building on a bright day"/>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10" name="Rectangle 9"/>
          <p:cNvSpPr/>
          <p:nvPr userDrawn="1"/>
        </p:nvSpPr>
        <p:spPr>
          <a:xfrm>
            <a:off x="0" y="0"/>
            <a:ext cx="7986252" cy="6858000"/>
          </a:xfrm>
          <a:prstGeom prst="rect">
            <a:avLst/>
          </a:prstGeom>
          <a:gradFill>
            <a:gsLst>
              <a:gs pos="62000">
                <a:schemeClr val="bg1">
                  <a:alpha val="36000"/>
                </a:schemeClr>
              </a:gs>
              <a:gs pos="0">
                <a:schemeClr val="bg1">
                  <a:alpha val="3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sp>
        <p:nvSpPr>
          <p:cNvPr id="2" name="Title 1"/>
          <p:cNvSpPr>
            <a:spLocks noGrp="1"/>
          </p:cNvSpPr>
          <p:nvPr>
            <p:ph type="ctrTitle" hasCustomPrompt="1"/>
          </p:nvPr>
        </p:nvSpPr>
        <p:spPr>
          <a:xfrm>
            <a:off x="425450" y="2258844"/>
            <a:ext cx="7793990" cy="1620837"/>
          </a:xfrm>
          <a:prstGeom prst="rect">
            <a:avLst/>
          </a:prstGeom>
        </p:spPr>
        <p:txBody>
          <a:bodyPr anchor="ctr"/>
          <a:lstStyle>
            <a:lvl1pPr algn="l">
              <a:lnSpc>
                <a:spcPts val="6000"/>
              </a:lnSpc>
              <a:defRPr sz="6000">
                <a:latin typeface="Georgia" panose="02040502050405020303" pitchFamily="18" charset="0"/>
              </a:defRPr>
            </a:lvl1pPr>
          </a:lstStyle>
          <a:p>
            <a:r>
              <a:rPr lang="en-GB"/>
              <a:t>The title </a:t>
            </a:r>
            <a:br>
              <a:rPr lang="en-GB"/>
            </a:br>
            <a:r>
              <a:rPr lang="en-GB"/>
              <a:t>goes here</a:t>
            </a:r>
            <a:endParaRPr lang="en-US"/>
          </a:p>
        </p:txBody>
      </p:sp>
      <p:sp>
        <p:nvSpPr>
          <p:cNvPr id="3" name="Subtitle 2"/>
          <p:cNvSpPr>
            <a:spLocks noGrp="1"/>
          </p:cNvSpPr>
          <p:nvPr>
            <p:ph type="subTitle" idx="1" hasCustomPrompt="1"/>
          </p:nvPr>
        </p:nvSpPr>
        <p:spPr>
          <a:xfrm>
            <a:off x="425450" y="4244162"/>
            <a:ext cx="7793990" cy="720096"/>
          </a:xfrm>
          <a:prstGeom prst="rect">
            <a:avLst/>
          </a:prstGeom>
        </p:spPr>
        <p:txBody>
          <a:bodyPr>
            <a:normAutofit/>
          </a:bodyPr>
          <a:lstStyle>
            <a:lvl1pPr marL="0" indent="0" algn="l">
              <a:buNone/>
              <a:defRPr sz="32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add text</a:t>
            </a:r>
            <a:endParaRPr lang="en-US"/>
          </a:p>
        </p:txBody>
      </p:sp>
      <p:sp>
        <p:nvSpPr>
          <p:cNvPr id="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hina">
    <p:spTree>
      <p:nvGrpSpPr>
        <p:cNvPr id="1" name=""/>
        <p:cNvGrpSpPr/>
        <p:nvPr/>
      </p:nvGrpSpPr>
      <p:grpSpPr>
        <a:xfrm>
          <a:off x="0" y="0"/>
          <a:ext cx="0" cy="0"/>
          <a:chOff x="0" y="0"/>
          <a:chExt cx="0" cy="0"/>
        </a:xfrm>
      </p:grpSpPr>
      <p:pic>
        <p:nvPicPr>
          <p:cNvPr id="17" name="Picture 16" descr="A picture of the China campus at sunset"/>
          <p:cNvPicPr>
            <a:picLocks noChangeAspect="1"/>
          </p:cNvPicPr>
          <p:nvPr userDrawn="1"/>
        </p:nvPicPr>
        <p:blipFill rotWithShape="1">
          <a:blip r:embed="rId2" cstate="screen"/>
          <a:srcRect/>
          <a:stretch>
            <a:fillRect/>
          </a:stretch>
        </p:blipFill>
        <p:spPr>
          <a:xfrm>
            <a:off x="0" y="0"/>
            <a:ext cx="12192001" cy="6858000"/>
          </a:xfrm>
          <a:prstGeom prst="rect">
            <a:avLst/>
          </a:prstGeom>
        </p:spPr>
      </p:pic>
      <p:grpSp>
        <p:nvGrpSpPr>
          <p:cNvPr id="4" name="Group 3"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8"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7"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Malaysia">
    <p:spTree>
      <p:nvGrpSpPr>
        <p:cNvPr id="1" name=""/>
        <p:cNvGrpSpPr/>
        <p:nvPr/>
      </p:nvGrpSpPr>
      <p:grpSpPr>
        <a:xfrm>
          <a:off x="0" y="0"/>
          <a:ext cx="0" cy="0"/>
          <a:chOff x="0" y="0"/>
          <a:chExt cx="0" cy="0"/>
        </a:xfrm>
      </p:grpSpPr>
      <p:pic>
        <p:nvPicPr>
          <p:cNvPr id="40" name="Picture 39" descr="View of the Malaysia campus through the trees with a body of water in front of the building&#10;"/>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6"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University of Nottingham castle icon"/>
          <p:cNvPicPr>
            <a:picLocks noChangeAspect="1"/>
          </p:cNvPicPr>
          <p:nvPr userDrawn="1"/>
        </p:nvPicPr>
        <p:blipFill>
          <a:blip r:embed="rId56" cstate="screen"/>
          <a:stretch>
            <a:fillRect/>
          </a:stretch>
        </p:blipFill>
        <p:spPr>
          <a:xfrm>
            <a:off x="0" y="0"/>
            <a:ext cx="900000" cy="900000"/>
          </a:xfrm>
          <a:prstGeom prst="rect">
            <a:avLst/>
          </a:prstGeom>
        </p:spPr>
      </p:pic>
      <p:sp>
        <p:nvSpPr>
          <p:cNvPr id="2" name="Title Placeholder 1"/>
          <p:cNvSpPr>
            <a:spLocks noGrp="1"/>
          </p:cNvSpPr>
          <p:nvPr>
            <p:ph type="title"/>
          </p:nvPr>
        </p:nvSpPr>
        <p:spPr>
          <a:xfrm>
            <a:off x="1325563" y="0"/>
            <a:ext cx="10440987" cy="900000"/>
          </a:xfrm>
          <a:prstGeom prst="rect">
            <a:avLst/>
          </a:prstGeom>
        </p:spPr>
        <p:txBody>
          <a:bodyPr vert="horz" lIns="0" tIns="180000" rIns="0" bIns="180000" rtlCol="0" anchor="t" anchorCtr="0">
            <a:normAutofit/>
          </a:bodyPr>
          <a:lstStyle/>
          <a:p>
            <a:r>
              <a:rPr lang="en-GB"/>
              <a:t>Your title goes here</a:t>
            </a:r>
            <a:endParaRPr lang="en-US"/>
          </a:p>
        </p:txBody>
      </p:sp>
      <p:sp>
        <p:nvSpPr>
          <p:cNvPr id="3" name="Text Placeholder 2"/>
          <p:cNvSpPr>
            <a:spLocks noGrp="1"/>
          </p:cNvSpPr>
          <p:nvPr>
            <p:ph type="body" idx="1"/>
          </p:nvPr>
        </p:nvSpPr>
        <p:spPr>
          <a:xfrm>
            <a:off x="425450" y="1358900"/>
            <a:ext cx="11341099" cy="486092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hf hdr="0" ftr="0"/>
  <p:txStyles>
    <p:titleStyle>
      <a:lvl1pPr algn="l" defTabSz="914400" rtl="0" eaLnBrk="1" latinLnBrk="0" hangingPunct="1">
        <a:lnSpc>
          <a:spcPts val="4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341163" y="2031374"/>
            <a:ext cx="6314011" cy="1329595"/>
          </a:xfrm>
        </p:spPr>
        <p:txBody>
          <a:bodyPr vert="horz" wrap="square" lIns="0" tIns="0" rIns="0" bIns="0" rtlCol="0" anchor="t">
            <a:spAutoFit/>
          </a:bodyPr>
          <a:lstStyle/>
          <a:p>
            <a:pPr algn="ctr"/>
            <a:r>
              <a:rPr lang="en-US" altLang="zh-CN" b="1" cap="all" dirty="0">
                <a:effectLst/>
                <a:latin typeface="Times New Roman" panose="02020603050405020304" pitchFamily="18" charset="0"/>
              </a:rPr>
              <a:t>Using machine learning to predict breast cancer treatment outcomes</a:t>
            </a:r>
            <a:endParaRPr lang="zh-CN" altLang="zh-CN" b="1" dirty="0">
              <a:effectLst/>
              <a:latin typeface="Times New Roman" panose="02020603050405020304" pitchFamily="18" charset="0"/>
            </a:endParaRPr>
          </a:p>
        </p:txBody>
      </p:sp>
      <p:sp>
        <p:nvSpPr>
          <p:cNvPr id="3" name="Name of presenter"/>
          <p:cNvSpPr>
            <a:spLocks noGrp="1"/>
          </p:cNvSpPr>
          <p:nvPr>
            <p:ph type="body" sz="quarter" idx="11"/>
          </p:nvPr>
        </p:nvSpPr>
        <p:spPr>
          <a:xfrm>
            <a:off x="1890084" y="3725364"/>
            <a:ext cx="4679958" cy="754504"/>
          </a:xfrm>
        </p:spPr>
        <p:txBody>
          <a:bodyPr>
            <a:noAutofit/>
          </a:bodyPr>
          <a:lstStyle/>
          <a:p>
            <a:r>
              <a:rPr lang="en-US" altLang="zh-CN" sz="2400" i="1" dirty="0" err="1">
                <a:effectLst/>
                <a:latin typeface="Times New Roman" panose="02020603050405020304" pitchFamily="18" charset="0"/>
                <a:ea typeface="等线" panose="02010600030101010101" pitchFamily="2" charset="-122"/>
              </a:rPr>
              <a:t>Juntian</a:t>
            </a:r>
            <a:r>
              <a:rPr lang="en-US" altLang="zh-CN" sz="2400" i="1" dirty="0">
                <a:effectLst/>
                <a:latin typeface="Times New Roman" panose="02020603050405020304" pitchFamily="18" charset="0"/>
                <a:ea typeface="等线" panose="02010600030101010101" pitchFamily="2" charset="-122"/>
              </a:rPr>
              <a:t> Xiao, </a:t>
            </a:r>
            <a:r>
              <a:rPr lang="en-US" altLang="zh-CN" sz="2400" i="1" dirty="0" err="1">
                <a:effectLst/>
                <a:latin typeface="Times New Roman" panose="02020603050405020304" pitchFamily="18" charset="0"/>
                <a:ea typeface="等线" panose="02010600030101010101" pitchFamily="2" charset="-122"/>
              </a:rPr>
              <a:t>Yuhong</a:t>
            </a:r>
            <a:r>
              <a:rPr lang="en-US" altLang="zh-CN" sz="2400" i="1" dirty="0">
                <a:effectLst/>
                <a:latin typeface="Times New Roman" panose="02020603050405020304" pitchFamily="18" charset="0"/>
                <a:ea typeface="等线" panose="02010600030101010101" pitchFamily="2" charset="-122"/>
              </a:rPr>
              <a:t> Yuan, </a:t>
            </a:r>
            <a:r>
              <a:rPr lang="en-US" altLang="zh-CN" sz="2400" i="1" dirty="0" err="1">
                <a:effectLst/>
                <a:latin typeface="Times New Roman" panose="02020603050405020304" pitchFamily="18" charset="0"/>
                <a:ea typeface="等线" panose="02010600030101010101" pitchFamily="2" charset="-122"/>
              </a:rPr>
              <a:t>Luqi</a:t>
            </a:r>
            <a:r>
              <a:rPr lang="en-US" altLang="zh-CN" sz="2400" i="1" dirty="0">
                <a:effectLst/>
                <a:latin typeface="Times New Roman" panose="02020603050405020304" pitchFamily="18" charset="0"/>
                <a:ea typeface="等线" panose="02010600030101010101" pitchFamily="2" charset="-122"/>
              </a:rPr>
              <a:t> Xin, Qifeng He, </a:t>
            </a:r>
            <a:r>
              <a:rPr lang="en-US" altLang="zh-CN" sz="2400" i="1" dirty="0" err="1">
                <a:effectLst/>
                <a:latin typeface="Times New Roman" panose="02020603050405020304" pitchFamily="18" charset="0"/>
                <a:ea typeface="等线" panose="02010600030101010101" pitchFamily="2" charset="-122"/>
              </a:rPr>
              <a:t>Guangzheng</a:t>
            </a:r>
            <a:r>
              <a:rPr lang="en-US" altLang="zh-CN" sz="2400" i="1" dirty="0">
                <a:effectLst/>
                <a:latin typeface="Times New Roman" panose="02020603050405020304" pitchFamily="18" charset="0"/>
                <a:ea typeface="等线" panose="02010600030101010101" pitchFamily="2" charset="-122"/>
              </a:rPr>
              <a:t> Dong</a:t>
            </a:r>
            <a:endParaRPr lang="en-GB" sz="240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F6080-88B3-4885-0A29-E5B415EB1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DC0CC-83F9-24B3-19BB-E8034BB139A9}"/>
              </a:ext>
            </a:extLst>
          </p:cNvPr>
          <p:cNvSpPr>
            <a:spLocks noGrp="1"/>
          </p:cNvSpPr>
          <p:nvPr>
            <p:ph type="title"/>
          </p:nvPr>
        </p:nvSpPr>
        <p:spPr>
          <a:xfrm>
            <a:off x="1325563" y="90053"/>
            <a:ext cx="10440987" cy="900000"/>
          </a:xfrm>
        </p:spPr>
        <p:txBody>
          <a:bodyPr vert="horz" lIns="0" tIns="216000" rIns="0" bIns="144000" rtlCol="0" anchor="t" anchorCtr="0">
            <a:normAutofit/>
          </a:bodyPr>
          <a:lstStyle/>
          <a:p>
            <a:r>
              <a:rPr lang="en-US" altLang="zh-CN" noProof="0" dirty="0"/>
              <a:t>Evaluation results</a:t>
            </a:r>
            <a:r>
              <a:rPr lang="en-GB" noProof="0" dirty="0"/>
              <a:t>- PCR</a:t>
            </a:r>
          </a:p>
        </p:txBody>
      </p:sp>
      <p:sp>
        <p:nvSpPr>
          <p:cNvPr id="4" name="TextBox 1">
            <a:extLst>
              <a:ext uri="{FF2B5EF4-FFF2-40B4-BE49-F238E27FC236}">
                <a16:creationId xmlns:a16="http://schemas.microsoft.com/office/drawing/2014/main" id="{2D5E7477-66C0-F2C9-D1C2-EB6EEF02AF47}"/>
              </a:ext>
            </a:extLst>
          </p:cNvPr>
          <p:cNvSpPr txBox="1"/>
          <p:nvPr/>
        </p:nvSpPr>
        <p:spPr>
          <a:xfrm>
            <a:off x="620183" y="2393998"/>
            <a:ext cx="5211677" cy="3061892"/>
          </a:xfrm>
          <a:prstGeom prst="rect">
            <a:avLst/>
          </a:prstGeom>
        </p:spPr>
        <p:txBody>
          <a:bodyPr rot="0" spcFirstLastPara="0" vertOverflow="overflow" horzOverflow="overflow" vert="horz" lIns="0" tIns="0" rIns="0" bIns="0" numCol="1" spcCol="0" rtlCol="0" fromWordArt="0" anchorCtr="0" forceAA="0" compatLnSpc="1">
            <a:normAutofit/>
          </a:bodyPr>
          <a:lstStyle/>
          <a:p>
            <a:pPr marR="0" fontAlgn="base">
              <a:lnSpc>
                <a:spcPct val="90000"/>
              </a:lnSpc>
              <a:spcBef>
                <a:spcPts val="1000"/>
              </a:spcBef>
              <a:spcAft>
                <a:spcPct val="0"/>
              </a:spcAft>
              <a:buClrTx/>
              <a:buSzTx/>
              <a:tabLst/>
            </a:pPr>
            <a:r>
              <a:rPr lang="en-US" altLang="zh-CN" sz="2600" b="1" dirty="0"/>
              <a:t>Evaluate models </a:t>
            </a:r>
          </a:p>
          <a:p>
            <a:pPr indent="-228600" fontAlgn="base">
              <a:lnSpc>
                <a:spcPct val="90000"/>
              </a:lnSpc>
              <a:spcBef>
                <a:spcPts val="1000"/>
              </a:spcBef>
              <a:spcAft>
                <a:spcPct val="0"/>
              </a:spcAft>
              <a:buFont typeface="Arial" panose="020B0604020202020204" pitchFamily="34" charset="0"/>
              <a:buChar char="•"/>
            </a:pPr>
            <a:r>
              <a:rPr lang="en-US" altLang="zh-CN" sz="1600" dirty="0"/>
              <a:t>   </a:t>
            </a:r>
            <a:r>
              <a:rPr lang="en-US" altLang="zh-CN" sz="2000" dirty="0"/>
              <a:t>Balanced accuracy</a:t>
            </a:r>
          </a:p>
          <a:p>
            <a:pPr indent="-228600" fontAlgn="base">
              <a:lnSpc>
                <a:spcPct val="90000"/>
              </a:lnSpc>
              <a:spcBef>
                <a:spcPts val="1000"/>
              </a:spcBef>
              <a:spcAft>
                <a:spcPct val="0"/>
              </a:spcAft>
              <a:buFont typeface="Arial" panose="020B0604020202020204" pitchFamily="34" charset="0"/>
              <a:buChar char="•"/>
            </a:pPr>
            <a:r>
              <a:rPr lang="en-US" altLang="zh-CN" sz="2000" dirty="0"/>
              <a:t>   Precision</a:t>
            </a:r>
          </a:p>
          <a:p>
            <a:pPr indent="-228600" fontAlgn="base">
              <a:lnSpc>
                <a:spcPct val="90000"/>
              </a:lnSpc>
              <a:spcBef>
                <a:spcPts val="1000"/>
              </a:spcBef>
              <a:spcAft>
                <a:spcPct val="0"/>
              </a:spcAft>
              <a:buFont typeface="Arial" panose="020B0604020202020204" pitchFamily="34" charset="0"/>
              <a:buChar char="•"/>
            </a:pPr>
            <a:r>
              <a:rPr lang="en-US" altLang="zh-CN" sz="2000" dirty="0"/>
              <a:t>   Recall</a:t>
            </a:r>
          </a:p>
          <a:p>
            <a:pPr indent="-228600" fontAlgn="base">
              <a:lnSpc>
                <a:spcPct val="90000"/>
              </a:lnSpc>
              <a:spcBef>
                <a:spcPts val="1000"/>
              </a:spcBef>
              <a:spcAft>
                <a:spcPct val="0"/>
              </a:spcAft>
              <a:buFont typeface="Arial" panose="020B0604020202020204" pitchFamily="34" charset="0"/>
              <a:buChar char="•"/>
            </a:pPr>
            <a:r>
              <a:rPr lang="en-US" altLang="zh-CN" sz="2000" dirty="0"/>
              <a:t>   F1-score</a:t>
            </a:r>
          </a:p>
          <a:p>
            <a:pPr indent="-228600" fontAlgn="base">
              <a:lnSpc>
                <a:spcPct val="90000"/>
              </a:lnSpc>
              <a:spcBef>
                <a:spcPts val="1000"/>
              </a:spcBef>
              <a:spcAft>
                <a:spcPct val="0"/>
              </a:spcAft>
              <a:buFont typeface="Arial" panose="020B0604020202020204" pitchFamily="34" charset="0"/>
              <a:buChar char="•"/>
            </a:pPr>
            <a:r>
              <a:rPr lang="en-US" altLang="zh-CN" sz="2000" dirty="0"/>
              <a:t>   ROC-AUC</a:t>
            </a:r>
          </a:p>
          <a:p>
            <a:pPr marR="0" fontAlgn="base">
              <a:lnSpc>
                <a:spcPct val="90000"/>
              </a:lnSpc>
              <a:spcBef>
                <a:spcPts val="1000"/>
              </a:spcBef>
              <a:spcAft>
                <a:spcPct val="0"/>
              </a:spcAft>
              <a:buClrTx/>
              <a:buSzTx/>
              <a:tabLst/>
            </a:pPr>
            <a:r>
              <a:rPr lang="en-US" altLang="zh-CN" sz="1600" dirty="0"/>
              <a:t>Ensure reliability across both balanced and imbalanced scenarios</a:t>
            </a:r>
            <a:endParaRPr kumimoji="0" lang="en-US" altLang="zh-CN" sz="1500" b="0" i="0" u="none" strike="noStrike" cap="none" normalizeH="0" baseline="0" dirty="0">
              <a:ln>
                <a:noFill/>
              </a:ln>
              <a:effectLst/>
            </a:endParaRPr>
          </a:p>
        </p:txBody>
      </p:sp>
      <p:sp>
        <p:nvSpPr>
          <p:cNvPr id="13" name="Slide Number Placeholder 5">
            <a:extLst>
              <a:ext uri="{FF2B5EF4-FFF2-40B4-BE49-F238E27FC236}">
                <a16:creationId xmlns:a16="http://schemas.microsoft.com/office/drawing/2014/main" id="{A065008A-A15F-F029-A79C-BF63A6CBEABC}"/>
              </a:ext>
            </a:extLst>
          </p:cNvPr>
          <p:cNvSpPr>
            <a:spLocks noGrp="1"/>
          </p:cNvSpPr>
          <p:nvPr>
            <p:ph type="sldNum" sz="quarter" idx="4"/>
          </p:nvPr>
        </p:nvSpPr>
        <p:spPr>
          <a:xfrm>
            <a:off x="11046660" y="6399212"/>
            <a:ext cx="719890" cy="197810"/>
          </a:xfrm>
        </p:spPr>
        <p:txBody>
          <a:bodyPr/>
          <a:lstStyle/>
          <a:p>
            <a:pPr>
              <a:spcAft>
                <a:spcPts val="600"/>
              </a:spcAft>
            </a:pPr>
            <a:fld id="{820EACED-CA5D-B048-836B-BF30EF0E914A}" type="slidenum">
              <a:rPr lang="en-US" smtClean="0"/>
              <a:pPr>
                <a:spcAft>
                  <a:spcPts val="600"/>
                </a:spcAft>
              </a:pPr>
              <a:t>10</a:t>
            </a:fld>
            <a:endParaRPr lang="en-US"/>
          </a:p>
        </p:txBody>
      </p:sp>
      <p:graphicFrame>
        <p:nvGraphicFramePr>
          <p:cNvPr id="3" name="表格 2">
            <a:extLst>
              <a:ext uri="{FF2B5EF4-FFF2-40B4-BE49-F238E27FC236}">
                <a16:creationId xmlns:a16="http://schemas.microsoft.com/office/drawing/2014/main" id="{7FB03C07-A6D1-EE27-708C-FEE310DDD22D}"/>
              </a:ext>
            </a:extLst>
          </p:cNvPr>
          <p:cNvGraphicFramePr>
            <a:graphicFrameLocks noGrp="1"/>
          </p:cNvGraphicFramePr>
          <p:nvPr>
            <p:extLst>
              <p:ext uri="{D42A27DB-BD31-4B8C-83A1-F6EECF244321}">
                <p14:modId xmlns:p14="http://schemas.microsoft.com/office/powerpoint/2010/main" val="2092882675"/>
              </p:ext>
            </p:extLst>
          </p:nvPr>
        </p:nvGraphicFramePr>
        <p:xfrm>
          <a:off x="6451600" y="1745225"/>
          <a:ext cx="5211796" cy="4359438"/>
        </p:xfrm>
        <a:graphic>
          <a:graphicData uri="http://schemas.openxmlformats.org/drawingml/2006/table">
            <a:tbl>
              <a:tblPr firstRow="1" firstCol="1" bandRow="1">
                <a:tableStyleId>{5C22544A-7EE6-4342-B048-85BDC9FD1C3A}</a:tableStyleId>
              </a:tblPr>
              <a:tblGrid>
                <a:gridCol w="1982587">
                  <a:extLst>
                    <a:ext uri="{9D8B030D-6E8A-4147-A177-3AD203B41FA5}">
                      <a16:colId xmlns:a16="http://schemas.microsoft.com/office/drawing/2014/main" val="476409134"/>
                    </a:ext>
                  </a:extLst>
                </a:gridCol>
                <a:gridCol w="1108300">
                  <a:extLst>
                    <a:ext uri="{9D8B030D-6E8A-4147-A177-3AD203B41FA5}">
                      <a16:colId xmlns:a16="http://schemas.microsoft.com/office/drawing/2014/main" val="3381867953"/>
                    </a:ext>
                  </a:extLst>
                </a:gridCol>
                <a:gridCol w="1049580">
                  <a:extLst>
                    <a:ext uri="{9D8B030D-6E8A-4147-A177-3AD203B41FA5}">
                      <a16:colId xmlns:a16="http://schemas.microsoft.com/office/drawing/2014/main" val="2667716164"/>
                    </a:ext>
                  </a:extLst>
                </a:gridCol>
                <a:gridCol w="1071329">
                  <a:extLst>
                    <a:ext uri="{9D8B030D-6E8A-4147-A177-3AD203B41FA5}">
                      <a16:colId xmlns:a16="http://schemas.microsoft.com/office/drawing/2014/main" val="11733247"/>
                    </a:ext>
                  </a:extLst>
                </a:gridCol>
              </a:tblGrid>
              <a:tr h="467679">
                <a:tc>
                  <a:txBody>
                    <a:bodyPr/>
                    <a:lstStyle/>
                    <a:p>
                      <a:r>
                        <a:rPr lang="en-US" sz="1400" b="1">
                          <a:solidFill>
                            <a:schemeClr val="tx1"/>
                          </a:solidFill>
                          <a:effectLst/>
                        </a:rPr>
                        <a:t>Model</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Precision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Recall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F1-Score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extLst>
                  <a:ext uri="{0D108BD9-81ED-4DB2-BD59-A6C34878D82A}">
                    <a16:rowId xmlns:a16="http://schemas.microsoft.com/office/drawing/2014/main" val="413596946"/>
                  </a:ext>
                </a:extLst>
              </a:tr>
              <a:tr h="467679">
                <a:tc>
                  <a:txBody>
                    <a:bodyPr/>
                    <a:lstStyle/>
                    <a:p>
                      <a:r>
                        <a:rPr lang="en-US" sz="1400" dirty="0" err="1">
                          <a:solidFill>
                            <a:schemeClr val="tx1"/>
                          </a:solidFill>
                          <a:effectLst/>
                        </a:rPr>
                        <a:t>RandomForest</a:t>
                      </a:r>
                      <a:r>
                        <a:rPr lang="en-US" sz="1400" dirty="0">
                          <a:solidFill>
                            <a:schemeClr val="tx1"/>
                          </a:solidFill>
                          <a:effectLst/>
                        </a:rPr>
                        <a:t> (75estimators)</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0.77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515496149"/>
                  </a:ext>
                </a:extLst>
              </a:tr>
              <a:tr h="467679">
                <a:tc>
                  <a:txBody>
                    <a:bodyPr/>
                    <a:lstStyle/>
                    <a:p>
                      <a:r>
                        <a:rPr lang="en-US" sz="1400">
                          <a:solidFill>
                            <a:schemeClr val="tx1"/>
                          </a:solidFill>
                          <a:effectLst/>
                        </a:rPr>
                        <a:t>AdaBoost (170 estimators)</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0.92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26848935"/>
                  </a:ext>
                </a:extLst>
              </a:tr>
              <a:tr h="467679">
                <a:tc>
                  <a:txBody>
                    <a:bodyPr/>
                    <a:lstStyle/>
                    <a:p>
                      <a:r>
                        <a:rPr lang="en-US" sz="1400">
                          <a:solidFill>
                            <a:schemeClr val="tx1"/>
                          </a:solidFill>
                          <a:effectLst/>
                        </a:rPr>
                        <a:t>LogisticRegression (C=1.2)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09358670"/>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Precision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Recall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F1-Score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89724265"/>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08759482"/>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68626321"/>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76796555"/>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Balanced 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ROC-AUC</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36490597"/>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970747540"/>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0.7468</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61517334"/>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0.7342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0.7026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dirty="0">
                          <a:solidFill>
                            <a:schemeClr val="tx1"/>
                          </a:solidFill>
                          <a:effectLst/>
                        </a:rPr>
                        <a:t>0.7026</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509470991"/>
                  </a:ext>
                </a:extLst>
              </a:tr>
            </a:tbl>
          </a:graphicData>
        </a:graphic>
      </p:graphicFrame>
    </p:spTree>
    <p:extLst>
      <p:ext uri="{BB962C8B-B14F-4D97-AF65-F5344CB8AC3E}">
        <p14:creationId xmlns:p14="http://schemas.microsoft.com/office/powerpoint/2010/main" val="322148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820133-24FE-54C5-C61F-CDE8C15AB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45F5B-6CA6-0408-50C5-FD8E08802471}"/>
              </a:ext>
            </a:extLst>
          </p:cNvPr>
          <p:cNvSpPr>
            <a:spLocks noGrp="1"/>
          </p:cNvSpPr>
          <p:nvPr>
            <p:ph type="title"/>
          </p:nvPr>
        </p:nvSpPr>
        <p:spPr>
          <a:xfrm>
            <a:off x="876693" y="741391"/>
            <a:ext cx="3455821" cy="1616203"/>
          </a:xfrm>
        </p:spPr>
        <p:txBody>
          <a:bodyPr vert="horz" lIns="91440" tIns="45720" rIns="91440" bIns="45720" rtlCol="0" anchor="b" anchorCtr="0">
            <a:normAutofit/>
          </a:bodyPr>
          <a:lstStyle/>
          <a:p>
            <a:pPr>
              <a:lnSpc>
                <a:spcPct val="90000"/>
              </a:lnSpc>
            </a:pPr>
            <a:r>
              <a:rPr lang="en-US" altLang="zh-CN" sz="3200" kern="1200" noProof="0" dirty="0">
                <a:solidFill>
                  <a:schemeClr val="tx1"/>
                </a:solidFill>
                <a:latin typeface="+mj-lt"/>
                <a:ea typeface="+mj-ea"/>
                <a:cs typeface="+mj-cs"/>
              </a:rPr>
              <a:t>Evaluation results</a:t>
            </a:r>
            <a:r>
              <a:rPr lang="en-US" sz="3200" kern="1200" noProof="0" dirty="0">
                <a:solidFill>
                  <a:schemeClr val="tx1"/>
                </a:solidFill>
                <a:latin typeface="+mj-lt"/>
                <a:ea typeface="+mj-ea"/>
                <a:cs typeface="+mj-cs"/>
              </a:rPr>
              <a:t>- RFS</a:t>
            </a:r>
          </a:p>
        </p:txBody>
      </p:sp>
      <p:sp>
        <p:nvSpPr>
          <p:cNvPr id="4" name="TextBox 1">
            <a:extLst>
              <a:ext uri="{FF2B5EF4-FFF2-40B4-BE49-F238E27FC236}">
                <a16:creationId xmlns:a16="http://schemas.microsoft.com/office/drawing/2014/main" id="{62603834-A383-882F-C527-7715B24FDE18}"/>
              </a:ext>
            </a:extLst>
          </p:cNvPr>
          <p:cNvSpPr txBox="1"/>
          <p:nvPr/>
        </p:nvSpPr>
        <p:spPr>
          <a:xfrm>
            <a:off x="755009" y="2533476"/>
            <a:ext cx="3993160" cy="3447832"/>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R="0" indent="-228600" fontAlgn="base">
              <a:lnSpc>
                <a:spcPct val="90000"/>
              </a:lnSpc>
              <a:spcBef>
                <a:spcPts val="1000"/>
              </a:spcBef>
              <a:spcAft>
                <a:spcPct val="0"/>
              </a:spcAft>
              <a:buClrTx/>
              <a:buSzTx/>
              <a:buFont typeface="Arial" panose="020B0604020202020204" pitchFamily="34" charset="0"/>
              <a:buChar char="•"/>
              <a:tabLst/>
            </a:pPr>
            <a:r>
              <a:rPr lang="en-US" altLang="zh-CN" b="1" dirty="0"/>
              <a:t>Evaluate models and results</a:t>
            </a:r>
          </a:p>
          <a:p>
            <a:pPr marR="0" indent="-228600" fontAlgn="base">
              <a:lnSpc>
                <a:spcPct val="90000"/>
              </a:lnSpc>
              <a:spcBef>
                <a:spcPts val="1000"/>
              </a:spcBef>
              <a:spcAft>
                <a:spcPct val="0"/>
              </a:spcAft>
              <a:buClrTx/>
              <a:buSzTx/>
              <a:buFont typeface="Arial" panose="020B0604020202020204" pitchFamily="34" charset="0"/>
              <a:buChar char="•"/>
              <a:tabLst/>
            </a:pPr>
            <a:endParaRPr lang="en-US" altLang="zh-CN" b="1" dirty="0"/>
          </a:p>
          <a:p>
            <a:pPr marR="0" indent="-228600" fontAlgn="base">
              <a:lnSpc>
                <a:spcPct val="90000"/>
              </a:lnSpc>
              <a:spcBef>
                <a:spcPts val="1000"/>
              </a:spcBef>
              <a:spcAft>
                <a:spcPct val="0"/>
              </a:spcAft>
              <a:buClrTx/>
              <a:buSzTx/>
              <a:buFont typeface="Arial" panose="020B0604020202020204" pitchFamily="34" charset="0"/>
              <a:buChar char="•"/>
              <a:tabLst/>
            </a:pPr>
            <a:r>
              <a:rPr lang="en-US" altLang="zh-CN" dirty="0"/>
              <a:t>   Mean Squared Error(MSE) </a:t>
            </a:r>
          </a:p>
          <a:p>
            <a:pPr marR="0" indent="-228600" fontAlgn="base">
              <a:lnSpc>
                <a:spcPct val="90000"/>
              </a:lnSpc>
              <a:spcBef>
                <a:spcPts val="1000"/>
              </a:spcBef>
              <a:spcAft>
                <a:spcPct val="0"/>
              </a:spcAft>
              <a:buClrTx/>
              <a:buSzTx/>
              <a:buFont typeface="Arial" panose="020B0604020202020204" pitchFamily="34" charset="0"/>
              <a:buChar char="•"/>
              <a:tabLst/>
            </a:pPr>
            <a:r>
              <a:rPr lang="en-US" altLang="zh-CN" dirty="0"/>
              <a:t>   Mean Absolute Error(MAE) </a:t>
            </a:r>
          </a:p>
          <a:p>
            <a:pPr marR="0" indent="-228600" fontAlgn="base">
              <a:lnSpc>
                <a:spcPct val="90000"/>
              </a:lnSpc>
              <a:spcBef>
                <a:spcPts val="1000"/>
              </a:spcBef>
              <a:spcAft>
                <a:spcPct val="0"/>
              </a:spcAft>
              <a:buClrTx/>
              <a:buSzTx/>
              <a:buFont typeface="Arial" panose="020B0604020202020204" pitchFamily="34" charset="0"/>
              <a:buChar char="•"/>
              <a:tabLst/>
            </a:pPr>
            <a:r>
              <a:rPr lang="en-US" altLang="zh-CN" dirty="0"/>
              <a:t>   R Squared(R</a:t>
            </a:r>
            <a:r>
              <a:rPr lang="en-US" altLang="zh-CN" baseline="30000" dirty="0"/>
              <a:t>2</a:t>
            </a:r>
            <a:r>
              <a:rPr lang="en-US" altLang="zh-CN" dirty="0"/>
              <a:t>) </a:t>
            </a:r>
          </a:p>
          <a:p>
            <a:pPr marR="0" indent="-228600" fontAlgn="base">
              <a:lnSpc>
                <a:spcPct val="90000"/>
              </a:lnSpc>
              <a:spcBef>
                <a:spcPts val="1000"/>
              </a:spcBef>
              <a:spcAft>
                <a:spcPct val="0"/>
              </a:spcAft>
              <a:buClrTx/>
              <a:buSzTx/>
              <a:buFont typeface="Arial" panose="020B0604020202020204" pitchFamily="34" charset="0"/>
              <a:buChar char="•"/>
              <a:tabLst/>
            </a:pPr>
            <a:r>
              <a:rPr lang="en-US" altLang="zh-CN" dirty="0"/>
              <a:t>   Root Mean Squared Error(RMSE) </a:t>
            </a:r>
          </a:p>
          <a:p>
            <a:pPr marR="0" indent="-228600" fontAlgn="base">
              <a:lnSpc>
                <a:spcPct val="90000"/>
              </a:lnSpc>
              <a:spcBef>
                <a:spcPts val="1000"/>
              </a:spcBef>
              <a:spcAft>
                <a:spcPct val="0"/>
              </a:spcAft>
              <a:buClrTx/>
              <a:buSzTx/>
              <a:buFont typeface="Arial" panose="020B0604020202020204" pitchFamily="34" charset="0"/>
              <a:buChar char="•"/>
              <a:tabLst/>
            </a:pPr>
            <a:endParaRPr lang="en-US" altLang="zh-CN" sz="1600" dirty="0"/>
          </a:p>
          <a:p>
            <a:pPr marR="0" fontAlgn="base">
              <a:lnSpc>
                <a:spcPct val="90000"/>
              </a:lnSpc>
              <a:spcBef>
                <a:spcPts val="1000"/>
              </a:spcBef>
              <a:spcAft>
                <a:spcPct val="0"/>
              </a:spcAft>
              <a:buClrTx/>
              <a:buSzTx/>
              <a:tabLst/>
            </a:pPr>
            <a:r>
              <a:rPr lang="en-US" altLang="zh-CN" dirty="0"/>
              <a:t>Ensure reliability across both balanced and imbalanced scenarios</a:t>
            </a:r>
            <a:endParaRPr kumimoji="0" lang="en-US" altLang="zh-CN" b="0" i="0" u="none" strike="noStrike" cap="none" normalizeH="0" baseline="0" dirty="0">
              <a:ln>
                <a:noFill/>
              </a:ln>
              <a:effectLst/>
            </a:endParaRPr>
          </a:p>
        </p:txBody>
      </p:sp>
      <p:grpSp>
        <p:nvGrpSpPr>
          <p:cNvPr id="23" name="Group 1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 name="Rectangle 1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
            <a:extLst>
              <a:ext uri="{FF2B5EF4-FFF2-40B4-BE49-F238E27FC236}">
                <a16:creationId xmlns:a16="http://schemas.microsoft.com/office/drawing/2014/main" id="{B97E9CCA-D6CA-5AC0-8C89-B1044A503EF1}"/>
              </a:ext>
            </a:extLst>
          </p:cNvPr>
          <p:cNvSpPr>
            <a:spLocks noChangeArrowheads="1"/>
          </p:cNvSpPr>
          <p:nvPr/>
        </p:nvSpPr>
        <p:spPr bwMode="auto">
          <a:xfrm>
            <a:off x="4481513" y="2646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表格 11">
            <a:extLst>
              <a:ext uri="{FF2B5EF4-FFF2-40B4-BE49-F238E27FC236}">
                <a16:creationId xmlns:a16="http://schemas.microsoft.com/office/drawing/2014/main" id="{241692C2-4AB3-3353-4233-2391D5ED24F0}"/>
              </a:ext>
            </a:extLst>
          </p:cNvPr>
          <p:cNvGraphicFramePr>
            <a:graphicFrameLocks noGrp="1"/>
          </p:cNvGraphicFramePr>
          <p:nvPr>
            <p:extLst>
              <p:ext uri="{D42A27DB-BD31-4B8C-83A1-F6EECF244321}">
                <p14:modId xmlns:p14="http://schemas.microsoft.com/office/powerpoint/2010/main" val="3258348012"/>
              </p:ext>
            </p:extLst>
          </p:nvPr>
        </p:nvGraphicFramePr>
        <p:xfrm>
          <a:off x="4987672" y="2153157"/>
          <a:ext cx="6389347" cy="2728450"/>
        </p:xfrm>
        <a:graphic>
          <a:graphicData uri="http://schemas.openxmlformats.org/drawingml/2006/table">
            <a:tbl>
              <a:tblPr firstRow="1" firstCol="1" bandRow="1">
                <a:tableStyleId>{5C22544A-7EE6-4342-B048-85BDC9FD1C3A}</a:tableStyleId>
              </a:tblPr>
              <a:tblGrid>
                <a:gridCol w="1766137">
                  <a:extLst>
                    <a:ext uri="{9D8B030D-6E8A-4147-A177-3AD203B41FA5}">
                      <a16:colId xmlns:a16="http://schemas.microsoft.com/office/drawing/2014/main" val="1415155636"/>
                    </a:ext>
                  </a:extLst>
                </a:gridCol>
                <a:gridCol w="1099211">
                  <a:extLst>
                    <a:ext uri="{9D8B030D-6E8A-4147-A177-3AD203B41FA5}">
                      <a16:colId xmlns:a16="http://schemas.microsoft.com/office/drawing/2014/main" val="1636090262"/>
                    </a:ext>
                  </a:extLst>
                </a:gridCol>
                <a:gridCol w="1121118">
                  <a:extLst>
                    <a:ext uri="{9D8B030D-6E8A-4147-A177-3AD203B41FA5}">
                      <a16:colId xmlns:a16="http://schemas.microsoft.com/office/drawing/2014/main" val="3176460312"/>
                    </a:ext>
                  </a:extLst>
                </a:gridCol>
                <a:gridCol w="1303670">
                  <a:extLst>
                    <a:ext uri="{9D8B030D-6E8A-4147-A177-3AD203B41FA5}">
                      <a16:colId xmlns:a16="http://schemas.microsoft.com/office/drawing/2014/main" val="3027717183"/>
                    </a:ext>
                  </a:extLst>
                </a:gridCol>
                <a:gridCol w="1099211">
                  <a:extLst>
                    <a:ext uri="{9D8B030D-6E8A-4147-A177-3AD203B41FA5}">
                      <a16:colId xmlns:a16="http://schemas.microsoft.com/office/drawing/2014/main" val="2195699007"/>
                    </a:ext>
                  </a:extLst>
                </a:gridCol>
              </a:tblGrid>
              <a:tr h="1224418">
                <a:tc>
                  <a:txBody>
                    <a:bodyPr/>
                    <a:lstStyle/>
                    <a:p>
                      <a:pPr algn="just"/>
                      <a:r>
                        <a:rPr lang="en-US" sz="1500">
                          <a:effectLst/>
                        </a:rPr>
                        <a:t>Model	</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Mean Squared Error (MSE)</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Mean Absolute Error (MAE)</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R Squared (R²)</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Root Mean Squared Error (RMSE)</a:t>
                      </a:r>
                      <a:endParaRPr lang="zh-CN" sz="1800">
                        <a:effectLst/>
                        <a:latin typeface="Times New Roman" panose="02020603050405020304" pitchFamily="18" charset="0"/>
                        <a:ea typeface="等线" panose="02010600030101010101" pitchFamily="2" charset="-122"/>
                      </a:endParaRPr>
                    </a:p>
                  </a:txBody>
                  <a:tcPr marL="105150" marR="105150" marT="0" marB="0"/>
                </a:tc>
                <a:extLst>
                  <a:ext uri="{0D108BD9-81ED-4DB2-BD59-A6C34878D82A}">
                    <a16:rowId xmlns:a16="http://schemas.microsoft.com/office/drawing/2014/main" val="479090701"/>
                  </a:ext>
                </a:extLst>
              </a:tr>
              <a:tr h="523416">
                <a:tc>
                  <a:txBody>
                    <a:bodyPr/>
                    <a:lstStyle/>
                    <a:p>
                      <a:pPr algn="just"/>
                      <a:r>
                        <a:rPr lang="en-US" sz="1500">
                          <a:effectLst/>
                        </a:rPr>
                        <a:t>Linear Regression</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735.377</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20.435</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0.0785</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27.118</a:t>
                      </a:r>
                      <a:endParaRPr lang="zh-CN" sz="1800">
                        <a:effectLst/>
                        <a:latin typeface="Times New Roman" panose="02020603050405020304" pitchFamily="18" charset="0"/>
                        <a:ea typeface="等线" panose="02010600030101010101" pitchFamily="2" charset="-122"/>
                      </a:endParaRPr>
                    </a:p>
                  </a:txBody>
                  <a:tcPr marL="105150" marR="105150" marT="0" marB="0"/>
                </a:tc>
                <a:extLst>
                  <a:ext uri="{0D108BD9-81ED-4DB2-BD59-A6C34878D82A}">
                    <a16:rowId xmlns:a16="http://schemas.microsoft.com/office/drawing/2014/main" val="3256646471"/>
                  </a:ext>
                </a:extLst>
              </a:tr>
              <a:tr h="523416">
                <a:tc>
                  <a:txBody>
                    <a:bodyPr/>
                    <a:lstStyle/>
                    <a:p>
                      <a:pPr algn="just"/>
                      <a:r>
                        <a:rPr lang="en-US" sz="1500">
                          <a:effectLst/>
                        </a:rPr>
                        <a:t>Random Forest Regressor</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755.588</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21.131</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0.0532</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27.488</a:t>
                      </a:r>
                      <a:endParaRPr lang="zh-CN" sz="1800">
                        <a:effectLst/>
                        <a:latin typeface="Times New Roman" panose="02020603050405020304" pitchFamily="18" charset="0"/>
                        <a:ea typeface="等线" panose="02010600030101010101" pitchFamily="2" charset="-122"/>
                      </a:endParaRPr>
                    </a:p>
                  </a:txBody>
                  <a:tcPr marL="105150" marR="105150" marT="0" marB="0"/>
                </a:tc>
                <a:extLst>
                  <a:ext uri="{0D108BD9-81ED-4DB2-BD59-A6C34878D82A}">
                    <a16:rowId xmlns:a16="http://schemas.microsoft.com/office/drawing/2014/main" val="122567464"/>
                  </a:ext>
                </a:extLst>
              </a:tr>
              <a:tr h="289748">
                <a:tc>
                  <a:txBody>
                    <a:bodyPr/>
                    <a:lstStyle/>
                    <a:p>
                      <a:pPr algn="just"/>
                      <a:r>
                        <a:rPr lang="en-US" sz="1500">
                          <a:effectLst/>
                        </a:rPr>
                        <a:t>Lasso Regression</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757.593</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20.935</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0.0507</a:t>
                      </a:r>
                      <a:endParaRPr lang="zh-CN" sz="1800">
                        <a:effectLst/>
                        <a:latin typeface="Times New Roman" panose="02020603050405020304" pitchFamily="18" charset="0"/>
                        <a:ea typeface="等线" panose="02010600030101010101" pitchFamily="2" charset="-122"/>
                      </a:endParaRPr>
                    </a:p>
                  </a:txBody>
                  <a:tcPr marL="105150" marR="105150" marT="0" marB="0"/>
                </a:tc>
                <a:tc>
                  <a:txBody>
                    <a:bodyPr/>
                    <a:lstStyle/>
                    <a:p>
                      <a:pPr algn="just"/>
                      <a:r>
                        <a:rPr lang="en-US" sz="1500">
                          <a:effectLst/>
                        </a:rPr>
                        <a:t>27.524</a:t>
                      </a:r>
                      <a:endParaRPr lang="zh-CN" sz="1800">
                        <a:effectLst/>
                        <a:latin typeface="Times New Roman" panose="02020603050405020304" pitchFamily="18" charset="0"/>
                        <a:ea typeface="等线" panose="02010600030101010101" pitchFamily="2" charset="-122"/>
                      </a:endParaRPr>
                    </a:p>
                  </a:txBody>
                  <a:tcPr marL="105150" marR="105150" marT="0" marB="0"/>
                </a:tc>
                <a:extLst>
                  <a:ext uri="{0D108BD9-81ED-4DB2-BD59-A6C34878D82A}">
                    <a16:rowId xmlns:a16="http://schemas.microsoft.com/office/drawing/2014/main" val="4039670231"/>
                  </a:ext>
                </a:extLst>
              </a:tr>
            </a:tbl>
          </a:graphicData>
        </a:graphic>
      </p:graphicFrame>
    </p:spTree>
    <p:extLst>
      <p:ext uri="{BB962C8B-B14F-4D97-AF65-F5344CB8AC3E}">
        <p14:creationId xmlns:p14="http://schemas.microsoft.com/office/powerpoint/2010/main" val="2518459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7EE70-636D-BA86-DC13-9A413CD2149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13638BE-5920-E124-5F78-DC4756C7119C}"/>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379A280A-6B0E-44D6-7583-DAB833F280E8}"/>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CONCLUSION</a:t>
            </a:r>
          </a:p>
        </p:txBody>
      </p:sp>
    </p:spTree>
    <p:extLst>
      <p:ext uri="{BB962C8B-B14F-4D97-AF65-F5344CB8AC3E}">
        <p14:creationId xmlns:p14="http://schemas.microsoft.com/office/powerpoint/2010/main" val="191251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4535-40B1-E4BE-EE82-771F2A6D1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6C56A-6FE9-3696-4EDF-A0698B9E88DC}"/>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Conclusion &amp; Further discussion</a:t>
            </a:r>
          </a:p>
        </p:txBody>
      </p:sp>
      <p:sp>
        <p:nvSpPr>
          <p:cNvPr id="3" name="TextBox 1">
            <a:extLst>
              <a:ext uri="{FF2B5EF4-FFF2-40B4-BE49-F238E27FC236}">
                <a16:creationId xmlns:a16="http://schemas.microsoft.com/office/drawing/2014/main" id="{940EB65E-C9B5-88B6-2940-1B958042E837}"/>
              </a:ext>
            </a:extLst>
          </p:cNvPr>
          <p:cNvSpPr txBox="1"/>
          <p:nvPr/>
        </p:nvSpPr>
        <p:spPr>
          <a:xfrm>
            <a:off x="864500" y="1085677"/>
            <a:ext cx="8649713"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000" b="1" dirty="0"/>
              <a:t>Challenges Addressed:</a:t>
            </a:r>
          </a:p>
          <a:p>
            <a:r>
              <a:rPr lang="en-US" altLang="zh-CN" dirty="0"/>
              <a:t>       Data imbalance (handled with SMOTE)</a:t>
            </a:r>
          </a:p>
          <a:p>
            <a:r>
              <a:rPr lang="en-US" altLang="zh-CN" dirty="0"/>
              <a:t>       High dimensionality (addressed with PCA)</a:t>
            </a:r>
          </a:p>
          <a:p>
            <a:r>
              <a:rPr lang="en-US" altLang="zh-CN" dirty="0"/>
              <a:t>       Feature selection through hyperparameter tuning</a:t>
            </a:r>
          </a:p>
          <a:p>
            <a:endParaRPr lang="en-US" altLang="zh-CN" sz="2000" dirty="0"/>
          </a:p>
          <a:p>
            <a:endParaRPr lang="en-US" altLang="zh-CN" sz="2000" dirty="0"/>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DC706FF-AD6E-0FE3-3987-E198D33FF016}"/>
              </a:ext>
            </a:extLst>
          </p:cNvPr>
          <p:cNvSpPr>
            <a:spLocks noChangeArrowheads="1"/>
          </p:cNvSpPr>
          <p:nvPr/>
        </p:nvSpPr>
        <p:spPr bwMode="auto">
          <a:xfrm>
            <a:off x="864500" y="2248890"/>
            <a:ext cx="527580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800" b="1" i="0" u="none" strike="noStrike" cap="none" normalizeH="0" baseline="0" dirty="0">
                <a:ln>
                  <a:noFill/>
                </a:ln>
                <a:solidFill>
                  <a:schemeClr val="tx1"/>
                </a:solidFill>
                <a:effectLst/>
                <a:latin typeface="Arial" panose="020B0604020202020204" pitchFamily="34" charset="0"/>
              </a:rPr>
              <a:t>PCR Classification</a:t>
            </a:r>
            <a:r>
              <a:rPr kumimoji="0" lang="en-US" altLang="zh-CN" sz="1800" b="1" i="0" u="none" strike="noStrike" cap="none" normalizeH="0" baseline="0" dirty="0">
                <a:ln>
                  <a:noFill/>
                </a:ln>
                <a:solidFill>
                  <a:schemeClr val="tx1"/>
                </a:solidFill>
                <a:effectLst/>
                <a:latin typeface="Arial" panose="020B0604020202020204" pitchFamily="34" charset="0"/>
              </a:rPr>
              <a:t> </a:t>
            </a:r>
            <a:r>
              <a:rPr kumimoji="0" lang="zh-CN" altLang="zh-CN" sz="1800" b="1" i="0" u="none" strike="noStrike" cap="none" normalizeH="0" baseline="0" dirty="0">
                <a:ln>
                  <a:noFill/>
                </a:ln>
                <a:solidFill>
                  <a:schemeClr val="tx1"/>
                </a:solidFill>
                <a:effectLst/>
                <a:latin typeface="Arial" panose="020B0604020202020204" pitchFamily="34" charset="0"/>
              </a:rPr>
              <a:t>Best Model:</a:t>
            </a:r>
            <a:r>
              <a:rPr kumimoji="0" lang="zh-CN" altLang="zh-CN" sz="1800" b="0" i="0" u="none" strike="noStrike" cap="none" normalizeH="0" baseline="0" dirty="0">
                <a:ln>
                  <a:noFill/>
                </a:ln>
                <a:solidFill>
                  <a:schemeClr val="tx1"/>
                </a:solidFill>
                <a:effectLst/>
                <a:latin typeface="Arial" panose="020B0604020202020204" pitchFamily="34" charset="0"/>
              </a:rPr>
              <a:t> AdaBoost</a:t>
            </a:r>
          </a:p>
          <a:p>
            <a:pPr marL="457200" marR="0" lvl="1"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Balanced accuracy: 75.33%</a:t>
            </a:r>
          </a:p>
          <a:p>
            <a:pPr marL="457200" marR="0" lvl="1"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Precision: 44.83%</a:t>
            </a:r>
          </a:p>
          <a:p>
            <a:pPr marL="457200" marR="0" lvl="1"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Effectively handled imbalanced data</a:t>
            </a:r>
          </a:p>
          <a:p>
            <a:pPr marL="0" marR="0" lvl="0" indent="0" algn="l" defTabSz="914400" rtl="0" eaLnBrk="0" fontAlgn="base" latinLnBrk="0" hangingPunct="0">
              <a:lnSpc>
                <a:spcPct val="100000"/>
              </a:lnSpc>
              <a:spcBef>
                <a:spcPct val="0"/>
              </a:spcBef>
              <a:spcAft>
                <a:spcPct val="0"/>
              </a:spcAft>
              <a:buClrTx/>
              <a:buSzTx/>
              <a:tabLst/>
            </a:pPr>
            <a:r>
              <a:rPr kumimoji="0" lang="zh-CN" altLang="zh-CN" sz="1800" b="1" i="0" u="none" strike="noStrike" cap="none" normalizeH="0" baseline="0" dirty="0">
                <a:ln>
                  <a:noFill/>
                </a:ln>
                <a:solidFill>
                  <a:schemeClr val="tx1"/>
                </a:solidFill>
                <a:effectLst/>
                <a:latin typeface="Arial" panose="020B0604020202020204" pitchFamily="34" charset="0"/>
              </a:rPr>
              <a:t>RFS Regression</a:t>
            </a:r>
            <a:r>
              <a:rPr kumimoji="0" lang="en-US" altLang="zh-CN" sz="1800" b="1" i="0" u="none" strike="noStrike" cap="none" normalizeH="0" baseline="0" dirty="0">
                <a:ln>
                  <a:noFill/>
                </a:ln>
                <a:solidFill>
                  <a:schemeClr val="tx1"/>
                </a:solidFill>
                <a:effectLst/>
                <a:latin typeface="Arial" panose="020B0604020202020204" pitchFamily="34" charset="0"/>
              </a:rPr>
              <a:t> </a:t>
            </a:r>
            <a:r>
              <a:rPr kumimoji="0" lang="zh-CN" altLang="zh-CN" sz="1800" b="1" i="0" u="none" strike="noStrike" cap="none" normalizeH="0" baseline="0" dirty="0">
                <a:ln>
                  <a:noFill/>
                </a:ln>
                <a:solidFill>
                  <a:schemeClr val="tx1"/>
                </a:solidFill>
                <a:effectLst/>
                <a:latin typeface="Arial" panose="020B0604020202020204" pitchFamily="34" charset="0"/>
              </a:rPr>
              <a:t>Best Model:</a:t>
            </a:r>
            <a:r>
              <a:rPr kumimoji="0" lang="zh-CN" altLang="zh-CN" sz="1800" b="0" i="0" u="none" strike="noStrike" cap="none" normalizeH="0" baseline="0" dirty="0">
                <a:ln>
                  <a:noFill/>
                </a:ln>
                <a:solidFill>
                  <a:schemeClr val="tx1"/>
                </a:solidFill>
                <a:effectLst/>
                <a:latin typeface="Arial" panose="020B0604020202020204" pitchFamily="34" charset="0"/>
              </a:rPr>
              <a:t> Linear Regression</a:t>
            </a:r>
          </a:p>
          <a:p>
            <a:pPr marL="457200" marR="0" lvl="1"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Lowest MAE: 20.435</a:t>
            </a:r>
          </a:p>
          <a:p>
            <a:pPr marL="457200" marR="0" lvl="1"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Highest R²: 0.0785</a:t>
            </a:r>
          </a:p>
          <a:p>
            <a:pPr marL="457200" marR="0" lvl="1" indent="0" algn="l" defTabSz="914400" rtl="0" eaLnBrk="0" fontAlgn="base" latinLnBrk="0" hangingPunct="0">
              <a:lnSpc>
                <a:spcPct val="100000"/>
              </a:lnSpc>
              <a:spcBef>
                <a:spcPct val="0"/>
              </a:spcBef>
              <a:spcAft>
                <a:spcPct val="0"/>
              </a:spcAft>
              <a:buClrTx/>
              <a:buSzTx/>
              <a:tabLst/>
            </a:pPr>
            <a:r>
              <a:rPr lang="en-US" altLang="zh-CN" dirty="0">
                <a:latin typeface="Arial" panose="020B0604020202020204" pitchFamily="34" charset="0"/>
              </a:rPr>
              <a:t>I</a:t>
            </a:r>
            <a:r>
              <a:rPr kumimoji="0" lang="zh-CN" altLang="zh-CN" sz="1800" b="0" i="0" u="none" strike="noStrike" cap="none" normalizeH="0" baseline="0" dirty="0">
                <a:ln>
                  <a:noFill/>
                </a:ln>
                <a:solidFill>
                  <a:schemeClr val="tx1"/>
                </a:solidFill>
                <a:effectLst/>
                <a:latin typeface="Arial" panose="020B0604020202020204" pitchFamily="34" charset="0"/>
              </a:rPr>
              <a:t>ndicates dominance of linear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0D1034FA-CDB6-B493-28D0-9C7EC6510EA9}"/>
              </a:ext>
            </a:extLst>
          </p:cNvPr>
          <p:cNvSpPr txBox="1"/>
          <p:nvPr/>
        </p:nvSpPr>
        <p:spPr>
          <a:xfrm>
            <a:off x="864500" y="4520098"/>
            <a:ext cx="7826347" cy="1477328"/>
          </a:xfrm>
          <a:prstGeom prst="rect">
            <a:avLst/>
          </a:prstGeom>
          <a:noFill/>
        </p:spPr>
        <p:txBody>
          <a:bodyPr wrap="square">
            <a:spAutoFit/>
          </a:bodyPr>
          <a:lstStyle/>
          <a:p>
            <a:r>
              <a:rPr lang="en-US" altLang="zh-CN" b="1" dirty="0"/>
              <a:t>Future discussion</a:t>
            </a:r>
          </a:p>
          <a:p>
            <a:r>
              <a:rPr lang="en-US" altLang="zh-CN" dirty="0"/>
              <a:t>      Explore advanced models like Gradient Boosting or </a:t>
            </a:r>
            <a:r>
              <a:rPr lang="en-US" altLang="zh-CN" dirty="0" err="1"/>
              <a:t>XGBoost</a:t>
            </a:r>
            <a:endParaRPr lang="en-US" altLang="zh-CN" dirty="0"/>
          </a:p>
          <a:p>
            <a:r>
              <a:rPr lang="en-US" altLang="zh-CN" dirty="0"/>
              <a:t>      Apply feature engineering to capture nonlinear patterns</a:t>
            </a:r>
          </a:p>
          <a:p>
            <a:r>
              <a:rPr lang="en-US" altLang="zh-CN" dirty="0"/>
              <a:t>      Aim to improve prediction accuracy</a:t>
            </a:r>
          </a:p>
          <a:p>
            <a:r>
              <a:rPr lang="en-US" altLang="zh-CN" dirty="0"/>
              <a:t>      Support personalized treatment strategies for breast cancer patients</a:t>
            </a:r>
          </a:p>
        </p:txBody>
      </p:sp>
    </p:spTree>
    <p:extLst>
      <p:ext uri="{BB962C8B-B14F-4D97-AF65-F5344CB8AC3E}">
        <p14:creationId xmlns:p14="http://schemas.microsoft.com/office/powerpoint/2010/main" val="268315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71DE-3279-BE5C-8019-D3B225ECDA96}"/>
            </a:ext>
          </a:extLst>
        </p:cNvPr>
        <p:cNvGrpSpPr/>
        <p:nvPr/>
      </p:nvGrpSpPr>
      <p:grpSpPr>
        <a:xfrm>
          <a:off x="0" y="0"/>
          <a:ext cx="0" cy="0"/>
          <a:chOff x="0" y="0"/>
          <a:chExt cx="0" cy="0"/>
        </a:xfrm>
      </p:grpSpPr>
      <p:pic>
        <p:nvPicPr>
          <p:cNvPr id="4" name="Picture 3" descr="Picture shows a mixed group of graduates joyfully throwing their mortar boards into the air in front of the Trent Building. &#10;&#10;">
            <a:extLst>
              <a:ext uri="{FF2B5EF4-FFF2-40B4-BE49-F238E27FC236}">
                <a16:creationId xmlns:a16="http://schemas.microsoft.com/office/drawing/2014/main" id="{D102F17C-3F1F-2CBB-CF8B-7712A5DAF8CE}"/>
              </a:ext>
            </a:extLst>
          </p:cNvPr>
          <p:cNvPicPr>
            <a:picLocks noGrp="1" noRo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a:ext>
            </a:extLst>
          </a:blip>
          <a:srcRect/>
          <a:stretch/>
        </p:blipFill>
        <p:spPr>
          <a:xfrm>
            <a:off x="8096841" y="-7948"/>
            <a:ext cx="4103096" cy="6865948"/>
          </a:xfrm>
          <a:prstGeom prst="rect">
            <a:avLst/>
          </a:prstGeom>
        </p:spPr>
      </p:pic>
      <p:sp>
        <p:nvSpPr>
          <p:cNvPr id="5" name="Textbox 1">
            <a:extLst>
              <a:ext uri="{FF2B5EF4-FFF2-40B4-BE49-F238E27FC236}">
                <a16:creationId xmlns:a16="http://schemas.microsoft.com/office/drawing/2014/main" id="{49739D50-DF92-94F8-59D6-93493193AB4F}"/>
              </a:ext>
            </a:extLst>
          </p:cNvPr>
          <p:cNvSpPr>
            <a:spLocks noGrp="1"/>
          </p:cNvSpPr>
          <p:nvPr/>
        </p:nvSpPr>
        <p:spPr>
          <a:xfrm>
            <a:off x="1054624" y="2589899"/>
            <a:ext cx="9269952" cy="2490099"/>
          </a:xfrm>
          <a:prstGeom prst="rect">
            <a:avLst/>
          </a:prstGeom>
        </p:spPr>
        <p:txBody>
          <a:bodyPr vert="horz" lIns="0" tIns="180000" rIns="0" bIns="180000" rtlCol="0" anchor="ctr" anchorCtr="0">
            <a:noAutofit/>
          </a:bodyPr>
          <a:lstStyle>
            <a:lvl1pPr algn="l" defTabSz="914400" rtl="0" eaLnBrk="1" latinLnBrk="0" hangingPunct="1">
              <a:lnSpc>
                <a:spcPts val="6000"/>
              </a:lnSpc>
              <a:spcBef>
                <a:spcPct val="0"/>
              </a:spcBef>
              <a:buNone/>
              <a:defRPr sz="6000" b="1" kern="1200">
                <a:solidFill>
                  <a:schemeClr val="bg1"/>
                </a:solidFill>
                <a:latin typeface="+mj-lt"/>
                <a:ea typeface="+mj-ea"/>
                <a:cs typeface="+mj-cs"/>
              </a:defRPr>
            </a:lvl1pPr>
          </a:lstStyle>
          <a:p>
            <a:r>
              <a:rPr lang="en-GB" sz="8000" noProof="0" dirty="0"/>
              <a:t>Thank you</a:t>
            </a:r>
            <a:br>
              <a:rPr lang="en-GB" noProof="0" dirty="0"/>
            </a:br>
            <a:endParaRPr lang="en-GB" sz="3200" b="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606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EAE5-839A-35E6-77FF-89F5B50FF4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EE60EFF-A6AB-02EF-4C93-6BBD9AA9FDBE}"/>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7D35C5C5-F60B-0B17-6A93-E95D88DA65B2}"/>
              </a:ext>
            </a:extLst>
          </p:cNvPr>
          <p:cNvSpPr>
            <a:spLocks noGrp="1"/>
          </p:cNvSpPr>
          <p:nvPr>
            <p:ph type="ctrTitle"/>
          </p:nvPr>
        </p:nvSpPr>
        <p:spPr>
          <a:xfrm>
            <a:off x="725777" y="1689628"/>
            <a:ext cx="10317111" cy="3144837"/>
          </a:xfrm>
        </p:spPr>
        <p:txBody>
          <a:bodyPr>
            <a:normAutofit fontScale="90000"/>
          </a:bodyPr>
          <a:lstStyle/>
          <a:p>
            <a:pPr algn="ctr"/>
            <a:r>
              <a:rPr lang="en-GB" noProof="0" dirty="0">
                <a:latin typeface="Georgia" panose="02040502050405020303"/>
              </a:rPr>
              <a:t>Background </a:t>
            </a:r>
            <a:br>
              <a:rPr lang="en-GB" noProof="0" dirty="0">
                <a:latin typeface="Georgia" panose="02040502050405020303"/>
              </a:rPr>
            </a:br>
            <a:br>
              <a:rPr lang="en-GB" noProof="0" dirty="0">
                <a:latin typeface="Georgia" panose="02040502050405020303"/>
              </a:rPr>
            </a:br>
            <a:r>
              <a:rPr lang="en-GB" noProof="0" dirty="0">
                <a:latin typeface="Georgia" panose="02040502050405020303"/>
              </a:rPr>
              <a:t>AND</a:t>
            </a:r>
            <a:br>
              <a:rPr lang="en-GB" noProof="0" dirty="0">
                <a:latin typeface="Georgia" panose="02040502050405020303"/>
              </a:rPr>
            </a:br>
            <a:br>
              <a:rPr lang="en-GB" noProof="0" dirty="0">
                <a:latin typeface="Georgia" panose="02040502050405020303"/>
              </a:rPr>
            </a:br>
            <a:r>
              <a:rPr lang="en-GB" altLang="zh-CN" noProof="0" dirty="0">
                <a:latin typeface="Georgia" panose="02040502050405020303"/>
              </a:rPr>
              <a:t>LITERATURE REVIEW</a:t>
            </a:r>
            <a:endParaRPr lang="en-GB" noProof="0" dirty="0">
              <a:latin typeface="Georgia" panose="02040502050405020303"/>
            </a:endParaRPr>
          </a:p>
        </p:txBody>
      </p:sp>
    </p:spTree>
    <p:extLst>
      <p:ext uri="{BB962C8B-B14F-4D97-AF65-F5344CB8AC3E}">
        <p14:creationId xmlns:p14="http://schemas.microsoft.com/office/powerpoint/2010/main" val="294926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Background</a:t>
            </a:r>
          </a:p>
        </p:txBody>
      </p:sp>
      <p:sp>
        <p:nvSpPr>
          <p:cNvPr id="4" name="TextBox 1">
            <a:extLst>
              <a:ext uri="{FF2B5EF4-FFF2-40B4-BE49-F238E27FC236}">
                <a16:creationId xmlns:a16="http://schemas.microsoft.com/office/drawing/2014/main" id="{5D93ADC6-566A-B15A-2433-A916294AD8D2}"/>
              </a:ext>
            </a:extLst>
          </p:cNvPr>
          <p:cNvSpPr txBox="1"/>
          <p:nvPr/>
        </p:nvSpPr>
        <p:spPr>
          <a:xfrm>
            <a:off x="1213454" y="1308100"/>
            <a:ext cx="9138560" cy="47936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000" b="1" dirty="0"/>
              <a:t>Prevalence of Breast Cancer</a:t>
            </a:r>
          </a:p>
          <a:p>
            <a:pPr>
              <a:spcBef>
                <a:spcPts val="300"/>
              </a:spcBef>
              <a:spcAft>
                <a:spcPts val="300"/>
              </a:spcAft>
            </a:pPr>
            <a:r>
              <a:rPr lang="en-US" altLang="zh-CN" sz="2000" dirty="0"/>
              <a:t>Breast cancer is the most common cancer among women in the UK.</a:t>
            </a:r>
            <a:br>
              <a:rPr lang="en-GB" sz="2400" b="1" noProof="0" dirty="0">
                <a:cs typeface="Segoe UI" panose="020B0502040204020203"/>
              </a:rPr>
            </a:br>
            <a:endParaRPr lang="en-GB" b="1" noProof="0" dirty="0">
              <a:cs typeface="Segoe UI" panose="020B0502040204020203"/>
            </a:endParaRPr>
          </a:p>
          <a:p>
            <a:r>
              <a:rPr lang="en-US" altLang="zh-CN" sz="2000" b="1" dirty="0"/>
              <a:t>Chemotherapy's Role and Limitations</a:t>
            </a:r>
            <a:endParaRPr lang="en-US" altLang="zh-CN" sz="2000" dirty="0"/>
          </a:p>
          <a:p>
            <a:r>
              <a:rPr lang="en-US" altLang="zh-CN" sz="2000" dirty="0"/>
              <a:t>While chemotherapy is a standard pre-surgical treatment, it is highly toxic and not universally effective.</a:t>
            </a:r>
          </a:p>
          <a:p>
            <a:endParaRPr lang="en-US" sz="2000" noProof="0" dirty="0">
              <a:solidFill>
                <a:srgbClr val="10263B"/>
              </a:solidFill>
              <a:cs typeface="Segoe UI" panose="020B0502040204020203"/>
            </a:endParaRPr>
          </a:p>
          <a:p>
            <a:r>
              <a:rPr lang="en-US" altLang="zh-CN" sz="2000" b="1" dirty="0"/>
              <a:t>Importance of PCR and RFS</a:t>
            </a:r>
            <a:endParaRPr lang="en-US" altLang="zh-CN" sz="2000" dirty="0"/>
          </a:p>
          <a:p>
            <a:r>
              <a:rPr lang="en-US" altLang="zh-CN" sz="2000" dirty="0"/>
              <a:t>Pathological complete response (PCR) at surgery correlates with better outcomes and longer relapse-free survival (RFS). However, only 25% of patients achieve PCR through chemotherapy.</a:t>
            </a:r>
            <a:endParaRPr lang="en-US" altLang="zh-CN" sz="2000" dirty="0">
              <a:solidFill>
                <a:srgbClr val="10263B"/>
              </a:solidFill>
              <a:cs typeface="Segoe UI" panose="020B0502040204020203"/>
            </a:endParaRPr>
          </a:p>
          <a:p>
            <a:endParaRPr lang="en-US" sz="2000" noProof="0" dirty="0">
              <a:solidFill>
                <a:srgbClr val="10263B"/>
              </a:solidFill>
              <a:cs typeface="Segoe UI" panose="020B0502040204020203"/>
            </a:endParaRPr>
          </a:p>
          <a:p>
            <a:r>
              <a:rPr lang="en-US" altLang="zh-CN" sz="2000" b="1" dirty="0"/>
              <a:t>Need for Predictive Models</a:t>
            </a:r>
            <a:endParaRPr lang="en-US" altLang="zh-CN" sz="2000" dirty="0"/>
          </a:p>
          <a:p>
            <a:r>
              <a:rPr lang="en-US" altLang="zh-CN" sz="2000" dirty="0"/>
              <a:t>Developing methods to predict PCR and RFS using pre-treatment data could enhance patient stratification and treatment effectiveness.</a:t>
            </a:r>
            <a:endParaRPr lang="en-GB" sz="2000" noProof="0" dirty="0">
              <a:solidFill>
                <a:srgbClr val="10263B"/>
              </a:solidFill>
              <a:cs typeface="Segoe UI" panose="020B0502040204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A3BA1-6607-9CA3-DA1C-D8CFECA84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864A6-B822-78C0-DC66-094FFAB8E52E}"/>
              </a:ext>
            </a:extLst>
          </p:cNvPr>
          <p:cNvSpPr>
            <a:spLocks noGrp="1"/>
          </p:cNvSpPr>
          <p:nvPr>
            <p:ph type="title"/>
          </p:nvPr>
        </p:nvSpPr>
        <p:spPr>
          <a:xfrm>
            <a:off x="1106107" y="57599"/>
            <a:ext cx="10440987" cy="975333"/>
          </a:xfrm>
        </p:spPr>
        <p:txBody>
          <a:bodyPr>
            <a:normAutofit/>
          </a:bodyPr>
          <a:lstStyle/>
          <a:p>
            <a:r>
              <a:rPr lang="en-US" dirty="0">
                <a:solidFill>
                  <a:srgbClr val="0F263A"/>
                </a:solidFill>
                <a:latin typeface="Georgia" panose="02040502050405020303"/>
              </a:rPr>
              <a:t>L</a:t>
            </a:r>
            <a:r>
              <a:rPr lang="en-US" noProof="0" dirty="0" err="1">
                <a:solidFill>
                  <a:srgbClr val="0F263A"/>
                </a:solidFill>
                <a:latin typeface="Georgia" panose="02040502050405020303"/>
              </a:rPr>
              <a:t>iterature</a:t>
            </a:r>
            <a:r>
              <a:rPr lang="en-US" dirty="0">
                <a:solidFill>
                  <a:srgbClr val="0F263A"/>
                </a:solidFill>
                <a:latin typeface="Georgia" panose="02040502050405020303"/>
              </a:rPr>
              <a:t> </a:t>
            </a:r>
            <a:r>
              <a:rPr lang="en-US" noProof="0" dirty="0">
                <a:solidFill>
                  <a:srgbClr val="0F263A"/>
                </a:solidFill>
                <a:latin typeface="Georgia" panose="02040502050405020303"/>
              </a:rPr>
              <a:t>review on existing solutions</a:t>
            </a:r>
            <a:endParaRPr lang="en-GB" noProof="0" dirty="0">
              <a:solidFill>
                <a:srgbClr val="0F263A"/>
              </a:solidFill>
              <a:latin typeface="Georgia" panose="02040502050405020303"/>
            </a:endParaRPr>
          </a:p>
        </p:txBody>
      </p:sp>
      <p:sp>
        <p:nvSpPr>
          <p:cNvPr id="4" name="文本框 3">
            <a:extLst>
              <a:ext uri="{FF2B5EF4-FFF2-40B4-BE49-F238E27FC236}">
                <a16:creationId xmlns:a16="http://schemas.microsoft.com/office/drawing/2014/main" id="{89470729-866F-DF9A-36A9-9E0591819385}"/>
              </a:ext>
            </a:extLst>
          </p:cNvPr>
          <p:cNvSpPr txBox="1"/>
          <p:nvPr/>
        </p:nvSpPr>
        <p:spPr>
          <a:xfrm>
            <a:off x="482601" y="1532465"/>
            <a:ext cx="10871199" cy="4401205"/>
          </a:xfrm>
          <a:prstGeom prst="rect">
            <a:avLst/>
          </a:prstGeom>
          <a:noFill/>
        </p:spPr>
        <p:txBody>
          <a:bodyPr wrap="square">
            <a:spAutoFit/>
          </a:bodyPr>
          <a:lstStyle/>
          <a:p>
            <a:r>
              <a:rPr lang="en-US" altLang="zh-CN" sz="2000" b="1" dirty="0"/>
              <a:t>Effective Algorithms</a:t>
            </a:r>
            <a:endParaRPr lang="en-US" altLang="zh-CN" sz="2000" dirty="0"/>
          </a:p>
          <a:p>
            <a:pPr lvl="1"/>
            <a:r>
              <a:rPr lang="en-US" altLang="zh-CN" sz="2000" dirty="0"/>
              <a:t>Support Vector Machines (SVMs) consistently outperform other ML</a:t>
            </a:r>
          </a:p>
          <a:p>
            <a:pPr lvl="1"/>
            <a:r>
              <a:rPr lang="en-US" altLang="zh-CN" sz="2000" dirty="0"/>
              <a:t>Artificial Neural Networks (ANNs) show strong performance on complex datasets and demonstrate potential in deep learning applications</a:t>
            </a:r>
          </a:p>
          <a:p>
            <a:r>
              <a:rPr lang="en-US" altLang="zh-CN" sz="2000" b="1" dirty="0"/>
              <a:t>Hybrid Models</a:t>
            </a:r>
            <a:endParaRPr lang="en-US" altLang="zh-CN" sz="2000" dirty="0"/>
          </a:p>
          <a:p>
            <a:pPr lvl="1"/>
            <a:r>
              <a:rPr lang="en-US" altLang="zh-CN" sz="2000" dirty="0"/>
              <a:t>Ensemble techniques (combining SVM and Decision Trees) enhance diagnostic accuracy and adapt to diverse healthcare environments</a:t>
            </a:r>
          </a:p>
          <a:p>
            <a:r>
              <a:rPr lang="en-US" altLang="zh-CN" sz="2000" b="1" dirty="0"/>
              <a:t>Challenges in Data Processing</a:t>
            </a:r>
            <a:endParaRPr lang="en-US" altLang="zh-CN" sz="2000" dirty="0"/>
          </a:p>
          <a:p>
            <a:pPr lvl="1"/>
            <a:r>
              <a:rPr lang="en-US" altLang="zh-CN" sz="2000" dirty="0"/>
              <a:t>Inconsistent feature dimensions and missing or redundant data</a:t>
            </a:r>
          </a:p>
          <a:p>
            <a:pPr lvl="1"/>
            <a:r>
              <a:rPr lang="en-US" altLang="zh-CN" sz="2000" dirty="0"/>
              <a:t>Unbalanced sample</a:t>
            </a:r>
          </a:p>
          <a:p>
            <a:r>
              <a:rPr lang="en-US" altLang="zh-CN" sz="2000" b="1" dirty="0"/>
              <a:t>Practical Applicability</a:t>
            </a:r>
            <a:endParaRPr lang="en-US" altLang="zh-CN" sz="2000" dirty="0"/>
          </a:p>
          <a:p>
            <a:pPr lvl="1"/>
            <a:r>
              <a:rPr lang="en-US" altLang="zh-CN" sz="2000" dirty="0"/>
              <a:t>Algorithms must balance performance with scalability and usability</a:t>
            </a:r>
          </a:p>
          <a:p>
            <a:r>
              <a:rPr lang="en-US" altLang="zh-CN" sz="2000" b="1" dirty="0"/>
              <a:t>Future Directions</a:t>
            </a:r>
          </a:p>
          <a:p>
            <a:r>
              <a:rPr lang="en-US" altLang="zh-CN" sz="2000" dirty="0"/>
              <a:t>       Integrate multi-modal datasets for more robust predictions</a:t>
            </a:r>
          </a:p>
        </p:txBody>
      </p:sp>
    </p:spTree>
    <p:extLst>
      <p:ext uri="{BB962C8B-B14F-4D97-AF65-F5344CB8AC3E}">
        <p14:creationId xmlns:p14="http://schemas.microsoft.com/office/powerpoint/2010/main" val="137797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C5D4A-1CC1-543A-8A36-FD8411993A6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4985E2D-F031-70C5-FE1D-AA0BF5687C1F}"/>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4DFD0D27-EAA2-4F59-4BD4-DEF8D7990432}"/>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PROPOSED METHOD</a:t>
            </a:r>
          </a:p>
        </p:txBody>
      </p:sp>
    </p:spTree>
    <p:extLst>
      <p:ext uri="{BB962C8B-B14F-4D97-AF65-F5344CB8AC3E}">
        <p14:creationId xmlns:p14="http://schemas.microsoft.com/office/powerpoint/2010/main" val="411189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A05C-A9D5-4CED-2DEB-EED2790B5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37873-342B-FB25-23CC-2874A1A56833}"/>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PCR &amp; RFS</a:t>
            </a:r>
          </a:p>
        </p:txBody>
      </p:sp>
      <p:sp>
        <p:nvSpPr>
          <p:cNvPr id="4" name="TextBox 1">
            <a:extLst>
              <a:ext uri="{FF2B5EF4-FFF2-40B4-BE49-F238E27FC236}">
                <a16:creationId xmlns:a16="http://schemas.microsoft.com/office/drawing/2014/main" id="{364B0FAA-B1E0-DCF8-1911-A38E10352BE0}"/>
              </a:ext>
            </a:extLst>
          </p:cNvPr>
          <p:cNvSpPr txBox="1"/>
          <p:nvPr/>
        </p:nvSpPr>
        <p:spPr>
          <a:xfrm>
            <a:off x="589641" y="1770937"/>
            <a:ext cx="781775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000" b="1" dirty="0"/>
              <a:t>Median Imputation </a:t>
            </a:r>
          </a:p>
          <a:p>
            <a:r>
              <a:rPr lang="en-US" altLang="zh-CN" sz="2000" dirty="0"/>
              <a:t>Continuous missing values and categorical encoding for variables like 'Gene' with substantial missing data</a:t>
            </a:r>
          </a:p>
          <a:p>
            <a:r>
              <a:rPr lang="en-US" altLang="zh-CN" sz="2000" b="1" dirty="0"/>
              <a:t>Normalization and Scaling</a:t>
            </a:r>
            <a:r>
              <a:rPr lang="en-US" altLang="zh-CN" sz="2000" dirty="0"/>
              <a:t> </a:t>
            </a:r>
          </a:p>
          <a:p>
            <a:r>
              <a:rPr lang="en-US" altLang="zh-CN" sz="2000" dirty="0"/>
              <a:t>Ensure feature values are standardized, improving model performance</a:t>
            </a:r>
          </a:p>
          <a:p>
            <a:r>
              <a:rPr lang="en-US" altLang="zh-CN" sz="2000" b="1" dirty="0"/>
              <a:t>Principal Component Analysis (PCA)</a:t>
            </a:r>
            <a:r>
              <a:rPr lang="en-US" altLang="zh-CN" sz="2000" dirty="0"/>
              <a:t> </a:t>
            </a:r>
          </a:p>
          <a:p>
            <a:r>
              <a:rPr lang="en-US" altLang="zh-CN" sz="2000" dirty="0"/>
              <a:t>Reduce dimensionality while preserving critical variance in the dataset</a:t>
            </a:r>
          </a:p>
          <a:p>
            <a:endParaRPr lang="en-GB" sz="2000" noProof="0" dirty="0">
              <a:solidFill>
                <a:srgbClr val="10263B"/>
              </a:solidFill>
              <a:cs typeface="Segoe UI" panose="020B0502040204020203"/>
            </a:endParaRPr>
          </a:p>
        </p:txBody>
      </p:sp>
      <p:sp>
        <p:nvSpPr>
          <p:cNvPr id="7" name="TextBox 1">
            <a:extLst>
              <a:ext uri="{FF2B5EF4-FFF2-40B4-BE49-F238E27FC236}">
                <a16:creationId xmlns:a16="http://schemas.microsoft.com/office/drawing/2014/main" id="{58135BBE-2BC5-A020-E9CC-6E11A54CB8F6}"/>
              </a:ext>
            </a:extLst>
          </p:cNvPr>
          <p:cNvSpPr txBox="1"/>
          <p:nvPr/>
        </p:nvSpPr>
        <p:spPr>
          <a:xfrm>
            <a:off x="394559" y="4622859"/>
            <a:ext cx="41039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Class Imbalance Handling</a:t>
            </a:r>
            <a:endParaRPr lang="en-GB" sz="2400" b="1" noProof="0" dirty="0">
              <a:solidFill>
                <a:srgbClr val="10263B"/>
              </a:solidFill>
              <a:cs typeface="Segoe UI" panose="020B0502040204020203"/>
            </a:endParaRPr>
          </a:p>
        </p:txBody>
      </p:sp>
      <p:sp>
        <p:nvSpPr>
          <p:cNvPr id="8" name="TextBox 1">
            <a:extLst>
              <a:ext uri="{FF2B5EF4-FFF2-40B4-BE49-F238E27FC236}">
                <a16:creationId xmlns:a16="http://schemas.microsoft.com/office/drawing/2014/main" id="{A2B7FC21-BC12-5BDD-39E1-567A88E8E6EE}"/>
              </a:ext>
            </a:extLst>
          </p:cNvPr>
          <p:cNvSpPr txBox="1"/>
          <p:nvPr/>
        </p:nvSpPr>
        <p:spPr>
          <a:xfrm>
            <a:off x="344107" y="1199008"/>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Data processing</a:t>
            </a:r>
            <a:endParaRPr lang="en-GB" sz="2400" b="1" noProof="0" dirty="0">
              <a:solidFill>
                <a:srgbClr val="10263B"/>
              </a:solidFill>
              <a:cs typeface="Segoe UI" panose="020B0502040204020203"/>
            </a:endParaRPr>
          </a:p>
        </p:txBody>
      </p:sp>
      <p:sp>
        <p:nvSpPr>
          <p:cNvPr id="10" name="文本框 9">
            <a:extLst>
              <a:ext uri="{FF2B5EF4-FFF2-40B4-BE49-F238E27FC236}">
                <a16:creationId xmlns:a16="http://schemas.microsoft.com/office/drawing/2014/main" id="{D40CBB5E-B1E2-5CEE-32F3-D5AFBD4417A2}"/>
              </a:ext>
            </a:extLst>
          </p:cNvPr>
          <p:cNvSpPr txBox="1"/>
          <p:nvPr/>
        </p:nvSpPr>
        <p:spPr>
          <a:xfrm>
            <a:off x="586499" y="5228012"/>
            <a:ext cx="7723137" cy="1200329"/>
          </a:xfrm>
          <a:prstGeom prst="rect">
            <a:avLst/>
          </a:prstGeom>
          <a:noFill/>
        </p:spPr>
        <p:txBody>
          <a:bodyPr wrap="square">
            <a:spAutoFit/>
          </a:bodyPr>
          <a:lstStyle/>
          <a:p>
            <a:r>
              <a:rPr lang="en-US" altLang="zh-CN" b="1" dirty="0"/>
              <a:t>SMOTENC</a:t>
            </a:r>
            <a:r>
              <a:rPr lang="en-US" altLang="zh-CN" dirty="0"/>
              <a:t> (Synthetic Minority Over-sampling Technique for Nominal and Continuous features)</a:t>
            </a:r>
          </a:p>
          <a:p>
            <a:r>
              <a:rPr lang="en-US" altLang="zh-CN" dirty="0"/>
              <a:t>Balance the dataset, ensuring improved recall for minority classes without overfitting</a:t>
            </a:r>
            <a:endParaRPr lang="zh-CN" altLang="en-US" dirty="0"/>
          </a:p>
        </p:txBody>
      </p:sp>
      <p:pic>
        <p:nvPicPr>
          <p:cNvPr id="2052" name="Picture 4">
            <a:extLst>
              <a:ext uri="{FF2B5EF4-FFF2-40B4-BE49-F238E27FC236}">
                <a16:creationId xmlns:a16="http://schemas.microsoft.com/office/drawing/2014/main" id="{DF369E33-68E1-A284-C858-21431A345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369" y="1244576"/>
            <a:ext cx="3739832" cy="36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6CB71DB0-8C55-561A-73CD-7EC1BD3FA727}"/>
              </a:ext>
            </a:extLst>
          </p:cNvPr>
          <p:cNvSpPr txBox="1"/>
          <p:nvPr/>
        </p:nvSpPr>
        <p:spPr>
          <a:xfrm>
            <a:off x="8492066" y="5228012"/>
            <a:ext cx="3581401" cy="923330"/>
          </a:xfrm>
          <a:prstGeom prst="rect">
            <a:avLst/>
          </a:prstGeom>
          <a:noFill/>
        </p:spPr>
        <p:txBody>
          <a:bodyPr wrap="square">
            <a:spAutoFit/>
          </a:bodyPr>
          <a:lstStyle/>
          <a:p>
            <a:pPr indent="171450"/>
            <a:r>
              <a:rPr lang="en-US" altLang="zh-CN" dirty="0">
                <a:latin typeface="Times New Roman" panose="02020603050405020304" pitchFamily="18" charset="0"/>
                <a:ea typeface="等线" panose="02010600030101010101" pitchFamily="2" charset="-122"/>
              </a:rPr>
              <a:t>The </a:t>
            </a:r>
            <a:r>
              <a:rPr lang="en-US" altLang="zh-CN" sz="1800" dirty="0">
                <a:effectLst/>
                <a:latin typeface="Times New Roman" panose="02020603050405020304" pitchFamily="18" charset="0"/>
                <a:ea typeface="等线" panose="02010600030101010101" pitchFamily="2" charset="-122"/>
              </a:rPr>
              <a:t>correlations between individual data features and select efficient strategies to process data</a:t>
            </a:r>
            <a:endParaRPr lang="zh-CN" altLang="zh-CN" sz="1800" dirty="0">
              <a:effectLst/>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176886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D1A3-EEAF-3DE5-B112-600186185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7B611-0AD4-5DC5-B2B3-BE5F5EC65199}"/>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PCR</a:t>
            </a:r>
          </a:p>
        </p:txBody>
      </p:sp>
      <p:sp>
        <p:nvSpPr>
          <p:cNvPr id="4" name="TextBox 1">
            <a:extLst>
              <a:ext uri="{FF2B5EF4-FFF2-40B4-BE49-F238E27FC236}">
                <a16:creationId xmlns:a16="http://schemas.microsoft.com/office/drawing/2014/main" id="{C3829505-5382-25CF-C7D7-33508259C41A}"/>
              </a:ext>
            </a:extLst>
          </p:cNvPr>
          <p:cNvSpPr txBox="1"/>
          <p:nvPr/>
        </p:nvSpPr>
        <p:spPr>
          <a:xfrm>
            <a:off x="1326241" y="2008807"/>
            <a:ext cx="835116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Random Forest (RF)</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To handle high-dimensional data and provide feature importance insights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AdaBoost Classifier</a:t>
            </a:r>
            <a:r>
              <a:rPr kumimoji="0" lang="zh-CN" altLang="zh-CN" sz="2000" b="0" i="0" u="none" strike="noStrike" cap="none" normalizeH="0" baseline="0" dirty="0">
                <a:ln>
                  <a:noFill/>
                </a:ln>
                <a:solidFill>
                  <a:schemeClr val="tx1"/>
                </a:solidFill>
                <a:effectLst/>
                <a:latin typeface="Arial" panose="020B0604020202020204" pitchFamily="34" charset="0"/>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For its adaptive enhancement capabilities, especially in imbalanced datasets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Logistic Regression</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As a baseline for comparative evaluation. The models will be optimized through hyperparameter tuning, including threshold adjustments and cross-validation, to ensure robustness</a:t>
            </a:r>
          </a:p>
        </p:txBody>
      </p:sp>
      <p:sp>
        <p:nvSpPr>
          <p:cNvPr id="8" name="TextBox 1">
            <a:extLst>
              <a:ext uri="{FF2B5EF4-FFF2-40B4-BE49-F238E27FC236}">
                <a16:creationId xmlns:a16="http://schemas.microsoft.com/office/drawing/2014/main" id="{0C03A8D8-8CCB-5DB4-FB41-20E8276932BD}"/>
              </a:ext>
            </a:extLst>
          </p:cNvPr>
          <p:cNvSpPr txBox="1"/>
          <p:nvPr/>
        </p:nvSpPr>
        <p:spPr>
          <a:xfrm>
            <a:off x="1106107" y="1334475"/>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Model Selection</a:t>
            </a:r>
            <a:endParaRPr lang="en-GB" sz="2400" b="1" noProof="0" dirty="0">
              <a:solidFill>
                <a:srgbClr val="10263B"/>
              </a:solidFill>
              <a:cs typeface="Segoe UI" panose="020B0502040204020203"/>
            </a:endParaRPr>
          </a:p>
        </p:txBody>
      </p:sp>
    </p:spTree>
    <p:extLst>
      <p:ext uri="{BB962C8B-B14F-4D97-AF65-F5344CB8AC3E}">
        <p14:creationId xmlns:p14="http://schemas.microsoft.com/office/powerpoint/2010/main" val="53836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6C02D-DA15-A6C8-AC94-8B60D7EA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18F82-1E09-0325-78BB-AE5CAB3F1C1C}"/>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RFS</a:t>
            </a:r>
          </a:p>
        </p:txBody>
      </p:sp>
      <p:sp>
        <p:nvSpPr>
          <p:cNvPr id="8" name="TextBox 1">
            <a:extLst>
              <a:ext uri="{FF2B5EF4-FFF2-40B4-BE49-F238E27FC236}">
                <a16:creationId xmlns:a16="http://schemas.microsoft.com/office/drawing/2014/main" id="{CA772392-5AAA-DF6B-01EE-E96488C4210E}"/>
              </a:ext>
            </a:extLst>
          </p:cNvPr>
          <p:cNvSpPr txBox="1"/>
          <p:nvPr/>
        </p:nvSpPr>
        <p:spPr>
          <a:xfrm>
            <a:off x="1106107" y="1334475"/>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Model Selection</a:t>
            </a:r>
            <a:endParaRPr lang="en-GB" sz="2400" b="1" noProof="0" dirty="0">
              <a:solidFill>
                <a:srgbClr val="10263B"/>
              </a:solidFill>
              <a:cs typeface="Segoe UI" panose="020B0502040204020203"/>
            </a:endParaRPr>
          </a:p>
        </p:txBody>
      </p:sp>
      <p:sp>
        <p:nvSpPr>
          <p:cNvPr id="3" name="Rectangle 1">
            <a:extLst>
              <a:ext uri="{FF2B5EF4-FFF2-40B4-BE49-F238E27FC236}">
                <a16:creationId xmlns:a16="http://schemas.microsoft.com/office/drawing/2014/main" id="{10CE3CE3-3733-232F-241C-69E78BD5440A}"/>
              </a:ext>
            </a:extLst>
          </p:cNvPr>
          <p:cNvSpPr>
            <a:spLocks noChangeArrowheads="1"/>
          </p:cNvSpPr>
          <p:nvPr/>
        </p:nvSpPr>
        <p:spPr bwMode="auto">
          <a:xfrm>
            <a:off x="1106107" y="1806214"/>
            <a:ext cx="967250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Linear Regression</a:t>
            </a:r>
            <a:endParaRPr lang="en-US" altLang="zh-CN"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Best performance with the lowest MAE, ideal for datasets with linear relationships. Simple and highly interpretable</a:t>
            </a: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Random Forest</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Strong in handling nonlinear data and offers feature importance insights but slightly underperformed due to the dataset's linear nature</a:t>
            </a: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Lasso Regression</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Effective for feature selection with L1 regularization but showed minimal improvement as PCA already reduced redundancy</a:t>
            </a:r>
          </a:p>
          <a:p>
            <a:pPr marL="0" marR="0" lvl="0" indent="0" algn="l" defTabSz="914400" rtl="0" eaLnBrk="0" fontAlgn="base" latinLnBrk="0" hangingPunct="0">
              <a:lnSpc>
                <a:spcPct val="100000"/>
              </a:lnSpc>
              <a:spcBef>
                <a:spcPct val="0"/>
              </a:spcBef>
              <a:spcAft>
                <a:spcPct val="0"/>
              </a:spcAft>
              <a:buClrTx/>
              <a:buSzTx/>
              <a:tabLst/>
            </a:pP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Conclusion</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Linear Regression was optimal, highlighting the importance of aligning model choice with data characteristics and preprocessing steps. </a:t>
            </a:r>
          </a:p>
        </p:txBody>
      </p:sp>
    </p:spTree>
    <p:extLst>
      <p:ext uri="{BB962C8B-B14F-4D97-AF65-F5344CB8AC3E}">
        <p14:creationId xmlns:p14="http://schemas.microsoft.com/office/powerpoint/2010/main" val="271945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1DB46-77AA-9AD2-2638-F12EDA80631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528EDBA-6602-1DDC-14D0-60F796A65A5C}"/>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0EDFD28C-FAF5-4D99-892C-C048EF589C12}"/>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EVALUATION RESULTS</a:t>
            </a:r>
          </a:p>
        </p:txBody>
      </p:sp>
    </p:spTree>
    <p:extLst>
      <p:ext uri="{BB962C8B-B14F-4D97-AF65-F5344CB8AC3E}">
        <p14:creationId xmlns:p14="http://schemas.microsoft.com/office/powerpoint/2010/main" val="3134766621"/>
      </p:ext>
    </p:extLst>
  </p:cSld>
  <p:clrMapOvr>
    <a:masterClrMapping/>
  </p:clrMapOvr>
</p:sld>
</file>

<file path=ppt/theme/theme1.xml><?xml version="1.0" encoding="utf-8"?>
<a:theme xmlns:a="http://schemas.openxmlformats.org/drawingml/2006/main" name="Office Theme">
  <a:themeElements>
    <a:clrScheme name="Custom 9-Hyperlinkblue-CivicPurple">
      <a:dk1>
        <a:srgbClr val="10263B"/>
      </a:dk1>
      <a:lt1>
        <a:srgbClr val="FCFBF8"/>
      </a:lt1>
      <a:dk2>
        <a:srgbClr val="405161"/>
      </a:dk2>
      <a:lt2>
        <a:srgbClr val="F3F3F5"/>
      </a:lt2>
      <a:accent1>
        <a:srgbClr val="707D89"/>
      </a:accent1>
      <a:accent2>
        <a:srgbClr val="9FA8B1"/>
      </a:accent2>
      <a:accent3>
        <a:srgbClr val="005F36"/>
      </a:accent3>
      <a:accent4>
        <a:srgbClr val="92D400"/>
      </a:accent4>
      <a:accent5>
        <a:srgbClr val="37B3B0"/>
      </a:accent5>
      <a:accent6>
        <a:srgbClr val="009BC1"/>
      </a:accent6>
      <a:hlink>
        <a:srgbClr val="0061FF"/>
      </a:hlink>
      <a:folHlink>
        <a:srgbClr val="94579D"/>
      </a:folHlink>
    </a:clrScheme>
    <a:fontScheme name="Custom 2">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21" ma:contentTypeDescription="Create a new document." ma:contentTypeScope="" ma:versionID="18cf16ec0aa6da56be582e2a7172ba7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d124782be059d696050be41b9b0f868d"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6624216-d583-4636-a04d-17921d6eaf6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4155df0-2a5e-4291-af6d-612008b03141}" ma:internalName="TaxCatchAll" ma:showField="CatchAllData" ma:web="c9a8d30e-3eb0-4167-b686-5fd4d1de55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9a8d30e-3eb0-4167-b686-5fd4d1de55fa" xsi:nil="true"/>
    <lcf76f155ced4ddcb4097134ff3c332f xmlns="16640679-8aa6-4262-947d-54cfc3df5a39">
      <Terms xmlns="http://schemas.microsoft.com/office/infopath/2007/PartnerControls"/>
    </lcf76f155ced4ddcb4097134ff3c332f>
    <SharedWithUsers xmlns="c9a8d30e-3eb0-4167-b686-5fd4d1de55fa">
      <UserInfo>
        <DisplayName>Mirella Lechna</DisplayName>
        <AccountId>3210</AccountId>
        <AccountType/>
      </UserInfo>
      <UserInfo>
        <DisplayName>Katherine Auer (staff)</DisplayName>
        <AccountId>5187</AccountId>
        <AccountType/>
      </UserInfo>
      <UserInfo>
        <DisplayName>Claire Murphy (staff)</DisplayName>
        <AccountId>2938</AccountId>
        <AccountType/>
      </UserInfo>
      <UserInfo>
        <DisplayName>Julian Tenney (staff)</DisplayName>
        <AccountId>294</AccountId>
        <AccountType/>
      </UserInfo>
      <UserInfo>
        <DisplayName>Christopher Ward (staff)</DisplayName>
        <AccountId>43110</AccountId>
        <AccountType/>
      </UserInfo>
      <UserInfo>
        <DisplayName>Emma Darwin</DisplayName>
        <AccountId>66300</AccountId>
        <AccountType/>
      </UserInfo>
      <UserInfo>
        <DisplayName>info</DisplayName>
        <AccountId>66336</AccountId>
        <AccountType/>
      </UserInfo>
    </SharedWithUsers>
  </documentManagement>
</p:properties>
</file>

<file path=customXml/itemProps1.xml><?xml version="1.0" encoding="utf-8"?>
<ds:datastoreItem xmlns:ds="http://schemas.openxmlformats.org/officeDocument/2006/customXml" ds:itemID="{70B1A4FF-0ED2-4144-92C9-26E83AFB9BD5}">
  <ds:schemaRefs/>
</ds:datastoreItem>
</file>

<file path=customXml/itemProps2.xml><?xml version="1.0" encoding="utf-8"?>
<ds:datastoreItem xmlns:ds="http://schemas.openxmlformats.org/officeDocument/2006/customXml" ds:itemID="{9971DD63-BD97-481A-9FAB-D6D5E8B66BDD}">
  <ds:schemaRefs/>
</ds:datastoreItem>
</file>

<file path=customXml/itemProps3.xml><?xml version="1.0" encoding="utf-8"?>
<ds:datastoreItem xmlns:ds="http://schemas.openxmlformats.org/officeDocument/2006/customXml" ds:itemID="{6E524C8A-0B90-4F5E-9F57-26A31440D349}">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0</TotalTime>
  <Words>1251</Words>
  <Application>Microsoft Office PowerPoint</Application>
  <PresentationFormat>宽屏</PresentationFormat>
  <Paragraphs>196</Paragraphs>
  <Slides>14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Calibri</vt:lpstr>
      <vt:lpstr>Georgia</vt:lpstr>
      <vt:lpstr>Segoe UI</vt:lpstr>
      <vt:lpstr>Times New Roman</vt:lpstr>
      <vt:lpstr>Wingdings</vt:lpstr>
      <vt:lpstr>Office Theme</vt:lpstr>
      <vt:lpstr>PowerPoint 演示文稿</vt:lpstr>
      <vt:lpstr>Background   AND  LITERATURE REVIEW</vt:lpstr>
      <vt:lpstr>Background</vt:lpstr>
      <vt:lpstr>Literature review on existing solutions</vt:lpstr>
      <vt:lpstr>PROPOSED METHOD</vt:lpstr>
      <vt:lpstr>Proposed method – PCR &amp; RFS</vt:lpstr>
      <vt:lpstr>Proposed method - PCR</vt:lpstr>
      <vt:lpstr>Proposed method - RFS</vt:lpstr>
      <vt:lpstr>EVALUATION RESULTS</vt:lpstr>
      <vt:lpstr>Evaluation results- PCR</vt:lpstr>
      <vt:lpstr>Evaluation results- RFS</vt:lpstr>
      <vt:lpstr>CONCLUSION</vt:lpstr>
      <vt:lpstr>Conclusion &amp; Further discussion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University of Nottingham PowerPoint template</dc:title>
  <dc:creator/>
  <cp:lastModifiedBy/>
  <cp:revision>36</cp:revision>
  <dcterms:created xsi:type="dcterms:W3CDTF">2023-09-01T16:10:00Z</dcterms:created>
  <dcterms:modified xsi:type="dcterms:W3CDTF">2024-12-13T14:28:13Z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MediaServiceImageTags">
    <vt:lpwstr/>
  </property>
  <property fmtid="{D5CDD505-2E9C-101B-9397-08002B2CF9AE}" pid="4" name="ICV">
    <vt:lpwstr>B2E4920CB48E464A9BD45B6F67DA5FA3_13</vt:lpwstr>
  </property>
  <property fmtid="{D5CDD505-2E9C-101B-9397-08002B2CF9AE}" pid="5" name="KSOProductBuildVer">
    <vt:lpwstr>2052-12.1.0.19302</vt:lpwstr>
  </property>
</Properties>
</file>